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7" r:id="rId12"/>
    <p:sldId id="266" r:id="rId13"/>
    <p:sldId id="273" r:id="rId14"/>
    <p:sldId id="272" r:id="rId15"/>
    <p:sldId id="271" r:id="rId16"/>
    <p:sldId id="270" r:id="rId17"/>
    <p:sldId id="278" r:id="rId18"/>
    <p:sldId id="274" r:id="rId19"/>
    <p:sldId id="277" r:id="rId20"/>
    <p:sldId id="276" r:id="rId21"/>
    <p:sldId id="275" r:id="rId22"/>
    <p:sldId id="269" r:id="rId23"/>
    <p:sldId id="281" r:id="rId24"/>
    <p:sldId id="285" r:id="rId25"/>
    <p:sldId id="287" r:id="rId26"/>
    <p:sldId id="280" r:id="rId27"/>
    <p:sldId id="286" r:id="rId28"/>
    <p:sldId id="284" r:id="rId29"/>
    <p:sldId id="283" r:id="rId30"/>
    <p:sldId id="282" r:id="rId31"/>
    <p:sldId id="265" r:id="rId32"/>
    <p:sldId id="292" r:id="rId33"/>
    <p:sldId id="291" r:id="rId34"/>
    <p:sldId id="290" r:id="rId35"/>
    <p:sldId id="289" r:id="rId36"/>
    <p:sldId id="296" r:id="rId37"/>
    <p:sldId id="295" r:id="rId38"/>
    <p:sldId id="294" r:id="rId39"/>
    <p:sldId id="293" r:id="rId40"/>
    <p:sldId id="300" r:id="rId41"/>
    <p:sldId id="299" r:id="rId42"/>
    <p:sldId id="298" r:id="rId43"/>
    <p:sldId id="305" r:id="rId44"/>
    <p:sldId id="304" r:id="rId45"/>
    <p:sldId id="303" r:id="rId46"/>
    <p:sldId id="309" r:id="rId47"/>
    <p:sldId id="308" r:id="rId48"/>
    <p:sldId id="307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8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435DBC-5833-4D5E-84B2-728AF0AFBBF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5DAB9-2E34-4F3F-BB52-C0D749D5BA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366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65DAB9-2E34-4F3F-BB52-C0D749D5BA84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757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473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75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540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340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467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17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793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4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286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889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87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42FBC-9E24-4C40-BAF9-EB34FBAB1F80}" type="datetimeFigureOut">
              <a:rPr lang="ru-RU" smtClean="0"/>
              <a:t>06.11.2023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D6A78-C5DE-4655-BDF1-0C07A1ED91D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314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7.wmf"/><Relationship Id="rId7" Type="http://schemas.openxmlformats.org/officeDocument/2006/relationships/image" Target="../media/image2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9.jpe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people.w3.org/rishida/photos/html/slides/0311-beijing1_031111_035240+8_beijing_e031124.jpg.html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4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73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72.png"/><Relationship Id="rId5" Type="http://schemas.openxmlformats.org/officeDocument/2006/relationships/tags" Target="../tags/tag8.xml"/><Relationship Id="rId10" Type="http://schemas.openxmlformats.org/officeDocument/2006/relationships/image" Target="../media/image71.png"/><Relationship Id="rId4" Type="http://schemas.openxmlformats.org/officeDocument/2006/relationships/tags" Target="../tags/tag7.xml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8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77.emf"/><Relationship Id="rId4" Type="http://schemas.openxmlformats.org/officeDocument/2006/relationships/oleObject" Target="../embeddings/oleObject10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people.w3.org/rishida/photos/html/slides/0311-beijing1_031111_035240+8_beijing_e031124.jpg.html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people.w3.org/rishida/photos/html/slides/0311-beijing1_031111_035240+8_beijing_e031124.jpg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A1B7A9-A48B-DE26-7C5B-62B8B8675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6000" dirty="0"/>
              <a:t>Компьютерное зрение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31D92D-C802-822E-0F42-9535197D08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Основы</a:t>
            </a:r>
          </a:p>
        </p:txBody>
      </p:sp>
    </p:spTree>
    <p:extLst>
      <p:ext uri="{BB962C8B-B14F-4D97-AF65-F5344CB8AC3E}">
        <p14:creationId xmlns:p14="http://schemas.microsoft.com/office/powerpoint/2010/main" val="740214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B2CEE6-152D-05EA-38AC-1D46DF2249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80772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Изменение контраста изображения 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462F576B-941E-A35E-0504-8FE66BEE0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86891"/>
            <a:ext cx="80772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dirty="0"/>
              <a:t>Что может не устраивать в полученном изображении:</a:t>
            </a:r>
          </a:p>
          <a:p>
            <a:endParaRPr lang="ru-RU" sz="2000" dirty="0"/>
          </a:p>
          <a:p>
            <a:pPr>
              <a:buFontTx/>
              <a:buChar char="•"/>
            </a:pPr>
            <a:r>
              <a:rPr lang="ru-RU" sz="2000" dirty="0"/>
              <a:t> Узкий или смещенный диапазон яркостей пикселей </a:t>
            </a:r>
            <a:br>
              <a:rPr lang="ru-RU" sz="2000" dirty="0"/>
            </a:br>
            <a:r>
              <a:rPr lang="ru-RU" sz="2000" dirty="0"/>
              <a:t>(тусклое или «пересвеченое» изображение)</a:t>
            </a:r>
          </a:p>
          <a:p>
            <a:pPr>
              <a:buFontTx/>
              <a:buChar char="•"/>
            </a:pPr>
            <a:endParaRPr lang="ru-RU" sz="2000" dirty="0"/>
          </a:p>
          <a:p>
            <a:pPr>
              <a:buFontTx/>
              <a:buChar char="•"/>
            </a:pPr>
            <a:r>
              <a:rPr lang="ru-RU" sz="2000" dirty="0"/>
              <a:t> Концентрация яркостей вокруг определенных значений, </a:t>
            </a:r>
            <a:br>
              <a:rPr lang="ru-RU" sz="2000" dirty="0"/>
            </a:br>
            <a:r>
              <a:rPr lang="ru-RU" sz="2000" dirty="0"/>
              <a:t>неравномерное заполнение диапазона яркостей</a:t>
            </a:r>
            <a:br>
              <a:rPr lang="ru-RU" sz="2000" dirty="0"/>
            </a:br>
            <a:r>
              <a:rPr lang="ru-RU" sz="2000" dirty="0"/>
              <a:t>(узкий диапазон - тусклое изображение)</a:t>
            </a:r>
          </a:p>
          <a:p>
            <a:br>
              <a:rPr lang="ru-RU" sz="2000" dirty="0"/>
            </a:br>
            <a:r>
              <a:rPr lang="ru-RU" sz="2000" dirty="0"/>
              <a:t>Коррекция - к изображению применяется преобразование </a:t>
            </a:r>
            <a:br>
              <a:rPr lang="ru-RU" sz="2000" dirty="0"/>
            </a:br>
            <a:r>
              <a:rPr lang="ru-RU" sz="2000" dirty="0"/>
              <a:t>яркостей, компенсирующий нежелательный эффект:</a:t>
            </a:r>
            <a:br>
              <a:rPr lang="ru-RU" sz="2000" dirty="0"/>
            </a:br>
            <a:br>
              <a:rPr lang="ru-RU" sz="2000" dirty="0"/>
            </a:br>
            <a:r>
              <a:rPr lang="en-US" sz="2000" dirty="0"/>
              <a:t>				</a:t>
            </a:r>
            <a:r>
              <a:rPr lang="en-US" sz="2000" i="1" dirty="0"/>
              <a:t>y</a:t>
            </a:r>
            <a:r>
              <a:rPr lang="en-US" sz="2000" dirty="0"/>
              <a:t> – </a:t>
            </a:r>
            <a:r>
              <a:rPr lang="ru-RU" sz="2000" dirty="0"/>
              <a:t>яркость пикселя на исходном изображении, </a:t>
            </a:r>
            <a:br>
              <a:rPr lang="en-US" sz="2000" dirty="0"/>
            </a:br>
            <a:r>
              <a:rPr lang="en-US" sz="2000" dirty="0"/>
              <a:t>				</a:t>
            </a:r>
            <a:r>
              <a:rPr lang="en-US" sz="2000" i="1" dirty="0"/>
              <a:t>x</a:t>
            </a:r>
            <a:r>
              <a:rPr lang="en-US" sz="2000" dirty="0"/>
              <a:t> – </a:t>
            </a:r>
            <a:r>
              <a:rPr lang="ru-RU" sz="2000" dirty="0"/>
              <a:t>яркость пикселя после коррекции</a:t>
            </a:r>
            <a:r>
              <a:rPr lang="en-US" sz="2000" dirty="0"/>
              <a:t>.</a:t>
            </a:r>
            <a:br>
              <a:rPr lang="ru-RU" sz="2000" dirty="0"/>
            </a:br>
            <a:endParaRPr lang="ru-RU" sz="2000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706DA239-605C-7EF5-F11B-57478A959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4101547"/>
              </p:ext>
            </p:extLst>
          </p:nvPr>
        </p:nvGraphicFramePr>
        <p:xfrm>
          <a:off x="676656" y="5041392"/>
          <a:ext cx="1609725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85800" imgH="228600" progId="Equation.3">
                  <p:embed/>
                </p:oleObj>
              </mc:Choice>
              <mc:Fallback>
                <p:oleObj name="Equation" r:id="rId2" imgW="685800" imgH="22860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656" y="5041392"/>
                        <a:ext cx="1609725" cy="538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732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97CE12F-6B60-98F8-C72E-62A2FCBEFE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Линейная коррекция</a:t>
            </a: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E80AAC97-A0AC-6B68-3957-53A946BA5C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219200"/>
            <a:ext cx="77343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dirty="0"/>
              <a:t>Компенсация узкого диапазона яркостей – линейное растяжение: </a:t>
            </a:r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E1A1343B-2EAD-B299-A59D-6E7D6BE3B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5562600"/>
            <a:ext cx="278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/>
              <a:t>График функции </a:t>
            </a:r>
            <a:r>
              <a:rPr lang="en-US" i="1" dirty="0">
                <a:latin typeface="Times New Roman" pitchFamily="18" charset="0"/>
              </a:rPr>
              <a:t>f </a:t>
            </a:r>
            <a:r>
              <a:rPr lang="en-US" i="1" baseline="30000" dirty="0">
                <a:latin typeface="Times New Roman" pitchFamily="18" charset="0"/>
              </a:rPr>
              <a:t>-1</a:t>
            </a:r>
            <a:r>
              <a:rPr lang="en-US" i="1" dirty="0">
                <a:latin typeface="Times New Roman" pitchFamily="18" charset="0"/>
              </a:rPr>
              <a:t>(y)</a:t>
            </a:r>
            <a:endParaRPr lang="ru-RU" i="1" dirty="0">
              <a:latin typeface="Times New Roman" pitchFamily="18" charset="0"/>
            </a:endParaRPr>
          </a:p>
        </p:txBody>
      </p:sp>
      <p:graphicFrame>
        <p:nvGraphicFramePr>
          <p:cNvPr id="5" name="Object 1024">
            <a:extLst>
              <a:ext uri="{FF2B5EF4-FFF2-40B4-BE49-F238E27FC236}">
                <a16:creationId xmlns:a16="http://schemas.microsoft.com/office/drawing/2014/main" id="{9BFCED52-8AE2-4767-FE5E-CABBD55C63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5850" y="2362200"/>
          <a:ext cx="359251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44440" imgH="431640" progId="Equation.3">
                  <p:embed/>
                </p:oleObj>
              </mc:Choice>
              <mc:Fallback>
                <p:oleObj name="Equation" r:id="rId2" imgW="2044440" imgH="431640" progId="Equation.3">
                  <p:embed/>
                  <p:pic>
                    <p:nvPicPr>
                      <p:cNvPr id="3074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5850" y="2362200"/>
                        <a:ext cx="3592513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8" descr="D:\Archive\Aspiranturus\Lecture\New\small_diap1.tif">
            <a:extLst>
              <a:ext uri="{FF2B5EF4-FFF2-40B4-BE49-F238E27FC236}">
                <a16:creationId xmlns:a16="http://schemas.microsoft.com/office/drawing/2014/main" id="{61727154-8974-0792-D5A8-95F0E6A83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4191000"/>
            <a:ext cx="3048000" cy="179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9" descr="D:\Archive\Aspiranturus\Lecture\New\small_diap1.tif">
            <a:extLst>
              <a:ext uri="{FF2B5EF4-FFF2-40B4-BE49-F238E27FC236}">
                <a16:creationId xmlns:a16="http://schemas.microsoft.com/office/drawing/2014/main" id="{0349B59F-5435-E114-3075-711D28DE8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2362200"/>
            <a:ext cx="3048000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0" descr="D:\Archive\Aspiranturus\Lecture\New\diap_corr.tif">
            <a:extLst>
              <a:ext uri="{FF2B5EF4-FFF2-40B4-BE49-F238E27FC236}">
                <a16:creationId xmlns:a16="http://schemas.microsoft.com/office/drawing/2014/main" id="{C0848C6D-2FFA-AE5D-1822-A828FA02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38800" y="3124200"/>
            <a:ext cx="2438400" cy="238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2191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0DD4035-BFFB-2FEA-C5ED-D9ACA33B97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/>
              <a:t>Линейная коррекция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91E82643-4154-5E19-F883-96350FFF3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66800"/>
            <a:ext cx="764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/>
              <a:t>Компенсация узкого диапазона яркостей – линейное растяжение: </a:t>
            </a:r>
          </a:p>
        </p:txBody>
      </p:sp>
      <p:pic>
        <p:nvPicPr>
          <p:cNvPr id="4" name="Picture 6" descr="D:\Archive\Aspiranturus\Lecture\New\small_diap1.tif">
            <a:extLst>
              <a:ext uri="{FF2B5EF4-FFF2-40B4-BE49-F238E27FC236}">
                <a16:creationId xmlns:a16="http://schemas.microsoft.com/office/drawing/2014/main" id="{8693AD58-4767-C193-35D5-A28DE7FB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292350"/>
            <a:ext cx="3048000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7" descr="D:\Archive\Aspiranturus\Lecture\New\good_diap1.tif">
            <a:extLst>
              <a:ext uri="{FF2B5EF4-FFF2-40B4-BE49-F238E27FC236}">
                <a16:creationId xmlns:a16="http://schemas.microsoft.com/office/drawing/2014/main" id="{7603ED4A-B4CA-6DFA-4354-815FA7E26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4425950"/>
            <a:ext cx="3048000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ine 8">
            <a:extLst>
              <a:ext uri="{FF2B5EF4-FFF2-40B4-BE49-F238E27FC236}">
                <a16:creationId xmlns:a16="http://schemas.microsoft.com/office/drawing/2014/main" id="{F87C66CF-034E-125F-29C4-1584A48981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67000" y="404495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sp>
        <p:nvSpPr>
          <p:cNvPr id="7" name="Line 9">
            <a:extLst>
              <a:ext uri="{FF2B5EF4-FFF2-40B4-BE49-F238E27FC236}">
                <a16:creationId xmlns:a16="http://schemas.microsoft.com/office/drawing/2014/main" id="{EFA78A07-91F5-6C51-DAAE-7DCE1AC1F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4121150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pic>
        <p:nvPicPr>
          <p:cNvPr id="8" name="Picture 10" descr="D:\Archive\Aspiranturus\Lecture\New\small_diap1.tif">
            <a:extLst>
              <a:ext uri="{FF2B5EF4-FFF2-40B4-BE49-F238E27FC236}">
                <a16:creationId xmlns:a16="http://schemas.microsoft.com/office/drawing/2014/main" id="{88E17026-A470-8248-6641-F36C95485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2305050"/>
            <a:ext cx="289560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D:\Archive\Aspiranturus\Lecture\New\good_diap1.tif">
            <a:extLst>
              <a:ext uri="{FF2B5EF4-FFF2-40B4-BE49-F238E27FC236}">
                <a16:creationId xmlns:a16="http://schemas.microsoft.com/office/drawing/2014/main" id="{0154EA10-4226-1AF9-28EE-2F91E19E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76800" y="4425950"/>
            <a:ext cx="2971800" cy="174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9472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A24CF14-43BF-7451-A4BA-18DDAD94B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/>
              <a:t>Линейная коррекция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B37003AE-9556-4105-D4CD-B1C31CF58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524000"/>
            <a:ext cx="68532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Линейное растяжение – «как </a:t>
            </a:r>
            <a:r>
              <a:rPr lang="en-US"/>
              <a:t>AutoContrast </a:t>
            </a:r>
            <a:r>
              <a:rPr lang="ru-RU"/>
              <a:t>в </a:t>
            </a:r>
            <a:r>
              <a:rPr lang="en-US"/>
              <a:t>Photoshop</a:t>
            </a:r>
            <a:r>
              <a:rPr lang="ru-RU"/>
              <a:t>» </a:t>
            </a:r>
          </a:p>
        </p:txBody>
      </p:sp>
      <p:pic>
        <p:nvPicPr>
          <p:cNvPr id="4" name="Picture 10" descr="D:\Archive\Aspiranturus\Lecture\2004\images\color\brat.jpg">
            <a:extLst>
              <a:ext uri="{FF2B5EF4-FFF2-40B4-BE49-F238E27FC236}">
                <a16:creationId xmlns:a16="http://schemas.microsoft.com/office/drawing/2014/main" id="{21884F11-6976-22DB-DA86-FC70C02BF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57400"/>
            <a:ext cx="2781300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11" descr="D:\Archive\Aspiranturus\Lecture\2004\images\color\brat2.jpg">
            <a:extLst>
              <a:ext uri="{FF2B5EF4-FFF2-40B4-BE49-F238E27FC236}">
                <a16:creationId xmlns:a16="http://schemas.microsoft.com/office/drawing/2014/main" id="{27CEFA59-585E-E0EF-A368-F43A077E6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057400"/>
            <a:ext cx="2781300" cy="345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6" name="Line 12">
            <a:extLst>
              <a:ext uri="{FF2B5EF4-FFF2-40B4-BE49-F238E27FC236}">
                <a16:creationId xmlns:a16="http://schemas.microsoft.com/office/drawing/2014/main" id="{9845EADE-CD4D-C917-31AA-7665EFE3B2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8100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9639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DDAA969-44F1-9B55-AB51-499CFD14C7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/>
              <a:t>Линейная коррекция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EEE037EA-179C-016D-AB9B-6ADA0684E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600200"/>
            <a:ext cx="50657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chemeClr val="hlink"/>
                </a:solidFill>
              </a:rPr>
              <a:t>Линейная коррекция помогает не всегда!</a:t>
            </a:r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8DEBB0E7-8871-C39F-9633-09A858A9B99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3962400"/>
            <a:ext cx="6096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pic>
        <p:nvPicPr>
          <p:cNvPr id="5" name="Picture 7" descr="D:\Archive\Aspiranturus\Lecture\2005\non-linear_src.jpg">
            <a:extLst>
              <a:ext uri="{FF2B5EF4-FFF2-40B4-BE49-F238E27FC236}">
                <a16:creationId xmlns:a16="http://schemas.microsoft.com/office/drawing/2014/main" id="{EA100ED5-122B-5F00-FA2F-F634C4EF7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795588"/>
            <a:ext cx="3175000" cy="2381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6" name="Picture 8" descr="D:\Archive\Aspiranturus\Lecture\2005\linear.jpg">
            <a:extLst>
              <a:ext uri="{FF2B5EF4-FFF2-40B4-BE49-F238E27FC236}">
                <a16:creationId xmlns:a16="http://schemas.microsoft.com/office/drawing/2014/main" id="{6C7987C4-0277-A4CF-CEB5-50AEE905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2809875"/>
            <a:ext cx="3162300" cy="2371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191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6E02C1E5-8E51-4C5B-EEC7-D79CD18C41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/>
              <a:t>Нелинейная коррекция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82E90FC-5041-E30C-EAB0-800240C340FD}"/>
              </a:ext>
            </a:extLst>
          </p:cNvPr>
          <p:cNvSpPr txBox="1">
            <a:spLocks noChangeArrowheads="1"/>
          </p:cNvSpPr>
          <p:nvPr/>
        </p:nvSpPr>
        <p:spPr>
          <a:xfrm>
            <a:off x="609600" y="1447800"/>
            <a:ext cx="7924800" cy="240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r>
              <a:rPr lang="ru-RU"/>
              <a:t>	</a:t>
            </a:r>
            <a:endParaRPr lang="ru-RU" dirty="0"/>
          </a:p>
        </p:txBody>
      </p:sp>
      <p:sp>
        <p:nvSpPr>
          <p:cNvPr id="4" name="Line 6">
            <a:extLst>
              <a:ext uri="{FF2B5EF4-FFF2-40B4-BE49-F238E27FC236}">
                <a16:creationId xmlns:a16="http://schemas.microsoft.com/office/drawing/2014/main" id="{A4DEAA99-E555-19A9-6437-04D11B108C79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5000" y="3621088"/>
            <a:ext cx="0" cy="38100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1BD4BF20-F6F3-5480-73D2-1FFC151DB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275" y="4800600"/>
            <a:ext cx="22701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 dirty="0"/>
              <a:t>График функции </a:t>
            </a:r>
            <a:r>
              <a:rPr lang="en-US" sz="1600" i="1" dirty="0">
                <a:latin typeface="Times New Roman" pitchFamily="18" charset="0"/>
              </a:rPr>
              <a:t>f </a:t>
            </a:r>
            <a:r>
              <a:rPr lang="en-US" sz="1600" i="1" baseline="30000" dirty="0">
                <a:latin typeface="Times New Roman" pitchFamily="18" charset="0"/>
              </a:rPr>
              <a:t>-1</a:t>
            </a:r>
            <a:r>
              <a:rPr lang="en-US" sz="1600" i="1" dirty="0">
                <a:latin typeface="Times New Roman" pitchFamily="18" charset="0"/>
              </a:rPr>
              <a:t>(y)</a:t>
            </a:r>
            <a:endParaRPr lang="ru-RU" sz="1600" i="1" dirty="0">
              <a:latin typeface="Times New Roman" pitchFamily="18" charset="0"/>
            </a:endParaRPr>
          </a:p>
        </p:txBody>
      </p:sp>
      <p:pic>
        <p:nvPicPr>
          <p:cNvPr id="6" name="Picture 12" descr="D:\Archive\Aspiranturus\Lecture\2005\non-linear_src.jpg">
            <a:extLst>
              <a:ext uri="{FF2B5EF4-FFF2-40B4-BE49-F238E27FC236}">
                <a16:creationId xmlns:a16="http://schemas.microsoft.com/office/drawing/2014/main" id="{32544D60-E096-8E6E-B4F4-59BA7233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39888"/>
            <a:ext cx="2514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" descr="D:\Archive\Aspiranturus\Lecture\2005\non-linear.jpg">
            <a:extLst>
              <a:ext uri="{FF2B5EF4-FFF2-40B4-BE49-F238E27FC236}">
                <a16:creationId xmlns:a16="http://schemas.microsoft.com/office/drawing/2014/main" id="{8F1EF213-BB22-908F-8ADA-9E297EA0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154488"/>
            <a:ext cx="25146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D:\Archive\Aspiranturus\Lecture\2005\non-linear2.gif">
            <a:extLst>
              <a:ext uri="{FF2B5EF4-FFF2-40B4-BE49-F238E27FC236}">
                <a16:creationId xmlns:a16="http://schemas.microsoft.com/office/drawing/2014/main" id="{1DB7CE7E-CDFE-9516-1BE3-640DB252F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1887538"/>
            <a:ext cx="28194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3CAA3B-65B9-06E9-5A1E-DB2C38B11B46}"/>
              </a:ext>
            </a:extLst>
          </p:cNvPr>
          <p:cNvSpPr/>
          <p:nvPr/>
        </p:nvSpPr>
        <p:spPr bwMode="auto">
          <a:xfrm>
            <a:off x="7620000" y="4343400"/>
            <a:ext cx="3048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charset="0"/>
                <a:cs typeface="Arial" charset="0"/>
              </a:rPr>
              <a:t>y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F0AF5-E258-5DFB-C983-C0BFCCA5816A}"/>
              </a:ext>
            </a:extLst>
          </p:cNvPr>
          <p:cNvSpPr/>
          <p:nvPr/>
        </p:nvSpPr>
        <p:spPr bwMode="auto">
          <a:xfrm>
            <a:off x="5105400" y="1752600"/>
            <a:ext cx="304800" cy="457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Arial" charset="0"/>
                <a:cs typeface="Arial" charset="0"/>
              </a:rPr>
              <a:t>x</a:t>
            </a:r>
            <a:endParaRPr kumimoji="0" 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64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24C57FD-C799-B5D7-B024-B05D3C80E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Цветовая коррекция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3B7E619-C9A2-8557-4D4A-627FF0AD8E2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066800"/>
            <a:ext cx="7199313" cy="41148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Изменение цветового баланса </a:t>
            </a:r>
          </a:p>
          <a:p>
            <a:pPr lvl="1"/>
            <a:r>
              <a:rPr lang="ru-RU" dirty="0"/>
              <a:t>Компенсация</a:t>
            </a:r>
            <a:r>
              <a:rPr lang="ru-RU" b="1" dirty="0"/>
              <a:t>:</a:t>
            </a:r>
          </a:p>
          <a:p>
            <a:pPr lvl="2"/>
            <a:r>
              <a:rPr lang="ru-RU" dirty="0"/>
              <a:t>Неверного </a:t>
            </a:r>
            <a:r>
              <a:rPr lang="ru-RU" dirty="0" err="1"/>
              <a:t>цветовосприятия</a:t>
            </a:r>
            <a:r>
              <a:rPr lang="ru-RU" dirty="0"/>
              <a:t> камеры</a:t>
            </a:r>
          </a:p>
          <a:p>
            <a:pPr lvl="2"/>
            <a:r>
              <a:rPr lang="ru-RU" dirty="0"/>
              <a:t>Цветного освещения</a:t>
            </a:r>
          </a:p>
          <a:p>
            <a:pPr lvl="2">
              <a:buFont typeface="Arial" panose="020B0604020202020204" pitchFamily="34" charset="0"/>
              <a:buNone/>
            </a:pPr>
            <a:r>
              <a:rPr lang="ru-RU" dirty="0"/>
              <a:t>	</a:t>
            </a:r>
          </a:p>
        </p:txBody>
      </p:sp>
      <p:pic>
        <p:nvPicPr>
          <p:cNvPr id="4" name="Picture 6" descr="E:\Works\dmoroz\Images\Samsung_color\bad_balance.jpg">
            <a:extLst>
              <a:ext uri="{FF2B5EF4-FFF2-40B4-BE49-F238E27FC236}">
                <a16:creationId xmlns:a16="http://schemas.microsoft.com/office/drawing/2014/main" id="{9549B1CC-F26D-45A8-FD10-521CA9932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3733800"/>
            <a:ext cx="3276600" cy="218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5" name="Picture 7" descr="E:\Works\dmoroz\Images\Samsung_color\corrected2.jpg">
            <a:extLst>
              <a:ext uri="{FF2B5EF4-FFF2-40B4-BE49-F238E27FC236}">
                <a16:creationId xmlns:a16="http://schemas.microsoft.com/office/drawing/2014/main" id="{055E621A-8C6A-1A17-B0F7-83C8545F8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3733800"/>
            <a:ext cx="3276600" cy="2187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26349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ED47C18-00F4-54B2-C2D5-A9E31DFA52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11200" y="469900"/>
            <a:ext cx="81534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Цветовая коррекция изображений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4674373-AC2E-D17F-11C6-83F591263A17}"/>
              </a:ext>
            </a:extLst>
          </p:cNvPr>
          <p:cNvSpPr txBox="1">
            <a:spLocks noChangeArrowheads="1"/>
          </p:cNvSpPr>
          <p:nvPr/>
        </p:nvSpPr>
        <p:spPr>
          <a:xfrm>
            <a:off x="711200" y="1549400"/>
            <a:ext cx="7199313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Растяжение контрастности (</a:t>
            </a:r>
            <a:r>
              <a:rPr lang="en-US" dirty="0"/>
              <a:t>“</a:t>
            </a:r>
            <a:r>
              <a:rPr lang="en-US" dirty="0" err="1"/>
              <a:t>autolevels</a:t>
            </a:r>
            <a:r>
              <a:rPr lang="en-US" dirty="0"/>
              <a:t>”)</a:t>
            </a:r>
            <a:endParaRPr lang="ru-RU" dirty="0"/>
          </a:p>
          <a:p>
            <a:pPr lvl="1"/>
            <a:r>
              <a:rPr lang="ru-RU" dirty="0"/>
              <a:t>Идея – растянуть интенсивности по каждому из каналов на весь диапазон</a:t>
            </a:r>
            <a:r>
              <a:rPr lang="en-US" dirty="0"/>
              <a:t>;</a:t>
            </a:r>
          </a:p>
          <a:p>
            <a:r>
              <a:rPr lang="ru-RU" dirty="0"/>
              <a:t>Метод:</a:t>
            </a:r>
          </a:p>
          <a:p>
            <a:pPr lvl="1"/>
            <a:r>
              <a:rPr lang="ru-RU" dirty="0"/>
              <a:t>Найти минимум, максимум по каждому из каналов:</a:t>
            </a:r>
          </a:p>
          <a:p>
            <a:pPr lvl="1">
              <a:buFont typeface="Wingdings" pitchFamily="2" charset="2"/>
              <a:buNone/>
            </a:pPr>
            <a:endParaRPr lang="ru-RU" dirty="0"/>
          </a:p>
          <a:p>
            <a:pPr lvl="1"/>
            <a:r>
              <a:rPr lang="ru-RU" dirty="0"/>
              <a:t>Преобразовать интенсивности:  </a:t>
            </a:r>
            <a:br>
              <a:rPr lang="ru-RU" dirty="0"/>
            </a:br>
            <a:endParaRPr lang="ru-RU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36C818A5-BF9D-E2B5-34BC-9209B58E08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485945"/>
              </p:ext>
            </p:extLst>
          </p:nvPr>
        </p:nvGraphicFramePr>
        <p:xfrm>
          <a:off x="1665288" y="4813300"/>
          <a:ext cx="2787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87240" imgH="431640" progId="Equation.3">
                  <p:embed/>
                </p:oleObj>
              </mc:Choice>
              <mc:Fallback>
                <p:oleObj name="Equation" r:id="rId2" imgW="1587240" imgH="431640" progId="Equation.3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4813300"/>
                        <a:ext cx="27876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>
            <a:extLst>
              <a:ext uri="{FF2B5EF4-FFF2-40B4-BE49-F238E27FC236}">
                <a16:creationId xmlns:a16="http://schemas.microsoft.com/office/drawing/2014/main" id="{65A43B53-7872-64A1-A7A8-A72B072264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2685491"/>
              </p:ext>
            </p:extLst>
          </p:nvPr>
        </p:nvGraphicFramePr>
        <p:xfrm>
          <a:off x="1830388" y="3949700"/>
          <a:ext cx="30480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892160" imgH="228600" progId="Equation.3">
                  <p:embed/>
                </p:oleObj>
              </mc:Choice>
              <mc:Fallback>
                <p:oleObj name="Equation" r:id="rId4" imgW="1892160" imgH="228600" progId="Equation.3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0388" y="3949700"/>
                        <a:ext cx="30480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31F88682-6CAF-F364-ED8A-DBD73D6488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923036"/>
              </p:ext>
            </p:extLst>
          </p:nvPr>
        </p:nvGraphicFramePr>
        <p:xfrm>
          <a:off x="1665288" y="5651500"/>
          <a:ext cx="278765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87240" imgH="431640" progId="Equation.3">
                  <p:embed/>
                </p:oleObj>
              </mc:Choice>
              <mc:Fallback>
                <p:oleObj name="Equation" r:id="rId6" imgW="1587240" imgH="431640" progId="Equation.3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5288" y="5651500"/>
                        <a:ext cx="2787650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CD560379-3465-95F8-23C9-04E4FC0C5B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1890359"/>
              </p:ext>
            </p:extLst>
          </p:nvPr>
        </p:nvGraphicFramePr>
        <p:xfrm>
          <a:off x="4603750" y="4813300"/>
          <a:ext cx="28543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625400" imgH="431640" progId="Equation.3">
                  <p:embed/>
                </p:oleObj>
              </mc:Choice>
              <mc:Fallback>
                <p:oleObj name="Equation" r:id="rId8" imgW="1625400" imgH="431640" progId="Equation.3">
                  <p:embed/>
                  <p:pic>
                    <p:nvPicPr>
                      <p:cNvPr id="512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3750" y="4813300"/>
                        <a:ext cx="2854325" cy="762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31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>
            <a:extLst>
              <a:ext uri="{FF2B5EF4-FFF2-40B4-BE49-F238E27FC236}">
                <a16:creationId xmlns:a16="http://schemas.microsoft.com/office/drawing/2014/main" id="{42F3A4A2-82A2-52E5-DE3C-3C5BAE931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27100" y="2997200"/>
            <a:ext cx="6858000" cy="609600"/>
          </a:xfrm>
        </p:spPr>
        <p:txBody>
          <a:bodyPr>
            <a:noAutofit/>
          </a:bodyPr>
          <a:lstStyle/>
          <a:p>
            <a:pPr algn="ctr"/>
            <a:r>
              <a:rPr lang="ru-RU" sz="5400" b="1" dirty="0"/>
              <a:t>Свёртка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3088105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50D302BD-DF89-3490-6C89-AF3D7EC31575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574800"/>
            <a:ext cx="7772400" cy="4597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Заменим каждый пиксель взвешенным средним по окрестности</a:t>
            </a:r>
            <a:endParaRPr lang="en-US" dirty="0"/>
          </a:p>
          <a:p>
            <a:r>
              <a:rPr lang="ru-RU" dirty="0"/>
              <a:t>Веса обозначаются как </a:t>
            </a:r>
            <a:r>
              <a:rPr lang="ru-RU" i="1" dirty="0"/>
              <a:t>ядро фильтра</a:t>
            </a:r>
            <a:endParaRPr lang="en-US" i="1" dirty="0"/>
          </a:p>
          <a:p>
            <a:r>
              <a:rPr lang="ru-RU" dirty="0"/>
              <a:t>Веса для усреднения задаются так:</a:t>
            </a:r>
            <a:endParaRPr lang="en-US" dirty="0"/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165CE2F1-09E3-9F1C-FB8C-BB45197CE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Усреднение</a:t>
            </a:r>
            <a:endParaRPr lang="en-US" dirty="0"/>
          </a:p>
        </p:txBody>
      </p:sp>
      <p:grpSp>
        <p:nvGrpSpPr>
          <p:cNvPr id="4" name="Group 28">
            <a:extLst>
              <a:ext uri="{FF2B5EF4-FFF2-40B4-BE49-F238E27FC236}">
                <a16:creationId xmlns:a16="http://schemas.microsoft.com/office/drawing/2014/main" id="{0597461C-92E6-371F-C9E5-CD3A0A2E74DB}"/>
              </a:ext>
            </a:extLst>
          </p:cNvPr>
          <p:cNvGrpSpPr>
            <a:grpSpLocks/>
          </p:cNvGrpSpPr>
          <p:nvPr/>
        </p:nvGrpSpPr>
        <p:grpSpPr bwMode="auto">
          <a:xfrm>
            <a:off x="3135313" y="3911600"/>
            <a:ext cx="2274887" cy="2413000"/>
            <a:chOff x="1975" y="2464"/>
            <a:chExt cx="1433" cy="15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DAADCDB-3604-6BA8-3224-D636E82BC5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5" y="2464"/>
              <a:ext cx="1433" cy="1136"/>
              <a:chOff x="3799" y="2064"/>
              <a:chExt cx="1433" cy="1136"/>
            </a:xfrm>
          </p:grpSpPr>
          <p:grpSp>
            <p:nvGrpSpPr>
              <p:cNvPr id="7" name="Group 5">
                <a:extLst>
                  <a:ext uri="{FF2B5EF4-FFF2-40B4-BE49-F238E27FC236}">
                    <a16:creationId xmlns:a16="http://schemas.microsoft.com/office/drawing/2014/main" id="{87CB1E9C-B162-0249-333C-C46F0B6697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0" y="2064"/>
                <a:ext cx="1152" cy="1136"/>
                <a:chOff x="144" y="144"/>
                <a:chExt cx="1152" cy="1136"/>
              </a:xfrm>
            </p:grpSpPr>
            <p:sp>
              <p:nvSpPr>
                <p:cNvPr id="9" name="Rectangle 6">
                  <a:extLst>
                    <a:ext uri="{FF2B5EF4-FFF2-40B4-BE49-F238E27FC236}">
                      <a16:creationId xmlns:a16="http://schemas.microsoft.com/office/drawing/2014/main" id="{50A42E27-641C-3505-D67D-E24B03BF59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0" name="Rectangle 7">
                  <a:extLst>
                    <a:ext uri="{FF2B5EF4-FFF2-40B4-BE49-F238E27FC236}">
                      <a16:creationId xmlns:a16="http://schemas.microsoft.com/office/drawing/2014/main" id="{F324C199-1962-B1FA-7C4B-4E296CAB4E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1" name="Rectangle 8">
                  <a:extLst>
                    <a:ext uri="{FF2B5EF4-FFF2-40B4-BE49-F238E27FC236}">
                      <a16:creationId xmlns:a16="http://schemas.microsoft.com/office/drawing/2014/main" id="{5A0C5B6C-9355-E284-5F01-77DFAB133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" y="901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2" name="Rectangle 9">
                  <a:extLst>
                    <a:ext uri="{FF2B5EF4-FFF2-40B4-BE49-F238E27FC236}">
                      <a16:creationId xmlns:a16="http://schemas.microsoft.com/office/drawing/2014/main" id="{B61F2309-817C-3BB8-0238-52BFD29D3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3" name="Rectangle 10">
                  <a:extLst>
                    <a:ext uri="{FF2B5EF4-FFF2-40B4-BE49-F238E27FC236}">
                      <a16:creationId xmlns:a16="http://schemas.microsoft.com/office/drawing/2014/main" id="{86B7DA19-CB14-EAEC-1346-DE6C8CFE73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4" name="Rectangle 11">
                  <a:extLst>
                    <a:ext uri="{FF2B5EF4-FFF2-40B4-BE49-F238E27FC236}">
                      <a16:creationId xmlns:a16="http://schemas.microsoft.com/office/drawing/2014/main" id="{6A83D400-6ACB-6EB0-EF50-A52E3BFA49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" y="523"/>
                  <a:ext cx="384" cy="378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5" name="Rectangle 12">
                  <a:extLst>
                    <a:ext uri="{FF2B5EF4-FFF2-40B4-BE49-F238E27FC236}">
                      <a16:creationId xmlns:a16="http://schemas.microsoft.com/office/drawing/2014/main" id="{D30B3960-F412-2861-36F8-BB2709BC9F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2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6" name="Rectangle 13">
                  <a:extLst>
                    <a:ext uri="{FF2B5EF4-FFF2-40B4-BE49-F238E27FC236}">
                      <a16:creationId xmlns:a16="http://schemas.microsoft.com/office/drawing/2014/main" id="{C96682FA-03DF-E9F7-9111-3BA2FDD6C5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8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7" name="Rectangle 14">
                  <a:extLst>
                    <a:ext uri="{FF2B5EF4-FFF2-40B4-BE49-F238E27FC236}">
                      <a16:creationId xmlns:a16="http://schemas.microsoft.com/office/drawing/2014/main" id="{3D5B3A67-142B-C38F-A35A-0B63A3B439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" y="144"/>
                  <a:ext cx="384" cy="379"/>
                </a:xfrm>
                <a:prstGeom prst="rect">
                  <a:avLst/>
                </a:prstGeom>
                <a:solidFill>
                  <a:srgbClr val="FFCC9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pPr>
                    <a:spcBef>
                      <a:spcPct val="20000"/>
                    </a:spcBef>
                  </a:pPr>
                  <a:r>
                    <a:rPr lang="en-US"/>
                    <a:t>1</a:t>
                  </a:r>
                </a:p>
              </p:txBody>
            </p:sp>
            <p:sp>
              <p:nvSpPr>
                <p:cNvPr id="18" name="Line 15">
                  <a:extLst>
                    <a:ext uri="{FF2B5EF4-FFF2-40B4-BE49-F238E27FC236}">
                      <a16:creationId xmlns:a16="http://schemas.microsoft.com/office/drawing/2014/main" id="{2746F36F-F4F8-5BB4-984B-B7FBF2B2D6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19" name="Line 16">
                  <a:extLst>
                    <a:ext uri="{FF2B5EF4-FFF2-40B4-BE49-F238E27FC236}">
                      <a16:creationId xmlns:a16="http://schemas.microsoft.com/office/drawing/2014/main" id="{A1E5B0AE-5E55-37F6-F738-AF8333EED7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523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20" name="Line 17">
                  <a:extLst>
                    <a:ext uri="{FF2B5EF4-FFF2-40B4-BE49-F238E27FC236}">
                      <a16:creationId xmlns:a16="http://schemas.microsoft.com/office/drawing/2014/main" id="{3358AC2D-10F9-88E8-A60C-C342C42369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901"/>
                  <a:ext cx="1152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21" name="Line 18">
                  <a:extLst>
                    <a:ext uri="{FF2B5EF4-FFF2-40B4-BE49-F238E27FC236}">
                      <a16:creationId xmlns:a16="http://schemas.microsoft.com/office/drawing/2014/main" id="{90A2A614-E9FE-7B8D-1225-A14E769455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1280"/>
                  <a:ext cx="1152" cy="0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22" name="Line 19">
                  <a:extLst>
                    <a:ext uri="{FF2B5EF4-FFF2-40B4-BE49-F238E27FC236}">
                      <a16:creationId xmlns:a16="http://schemas.microsoft.com/office/drawing/2014/main" id="{91C533A4-4237-61B0-13D8-6D91E49F3E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4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23" name="Line 20">
                  <a:extLst>
                    <a:ext uri="{FF2B5EF4-FFF2-40B4-BE49-F238E27FC236}">
                      <a16:creationId xmlns:a16="http://schemas.microsoft.com/office/drawing/2014/main" id="{85D3FC8B-05BB-F236-4E47-797CEC1FE1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8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24" name="Line 21">
                  <a:extLst>
                    <a:ext uri="{FF2B5EF4-FFF2-40B4-BE49-F238E27FC236}">
                      <a16:creationId xmlns:a16="http://schemas.microsoft.com/office/drawing/2014/main" id="{647687FA-E480-DD02-61FB-C4552EC3DB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912" y="144"/>
                  <a:ext cx="0" cy="113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  <p:sp>
              <p:nvSpPr>
                <p:cNvPr id="25" name="Line 22">
                  <a:extLst>
                    <a:ext uri="{FF2B5EF4-FFF2-40B4-BE49-F238E27FC236}">
                      <a16:creationId xmlns:a16="http://schemas.microsoft.com/office/drawing/2014/main" id="{C87CCE2D-5996-8CF3-3E78-F09E05CA6B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296" y="144"/>
                  <a:ext cx="0" cy="1136"/>
                </a:xfrm>
                <a:prstGeom prst="line">
                  <a:avLst/>
                </a:prstGeom>
                <a:noFill/>
                <a:ln w="28575" cap="sq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0" tIns="0" rIns="0" bIns="0" anchor="ctr" anchorCtr="1"/>
                <a:lstStyle/>
                <a:p>
                  <a:endParaRPr lang="ru-RU"/>
                </a:p>
              </p:txBody>
            </p:sp>
          </p:grpSp>
          <p:pic>
            <p:nvPicPr>
              <p:cNvPr id="8" name="Picture 23" descr="txp_fig">
                <a:extLst>
                  <a:ext uri="{FF2B5EF4-FFF2-40B4-BE49-F238E27FC236}">
                    <a16:creationId xmlns:a16="http://schemas.microsoft.com/office/drawing/2014/main" id="{2E3BD1B0-37C2-B2EF-7284-D3D3144EF0B8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1"/>
                </p:custDataLst>
              </p:nvPr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99" y="2352"/>
                <a:ext cx="192" cy="57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6" name="Text Box 27">
              <a:extLst>
                <a:ext uri="{FF2B5EF4-FFF2-40B4-BE49-F238E27FC236}">
                  <a16:creationId xmlns:a16="http://schemas.microsoft.com/office/drawing/2014/main" id="{02D07871-C84F-322E-7119-076A93B9E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2" y="3696"/>
              <a:ext cx="97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“box filter”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17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>
            <a:extLst>
              <a:ext uri="{FF2B5EF4-FFF2-40B4-BE49-F238E27FC236}">
                <a16:creationId xmlns:a16="http://schemas.microsoft.com/office/drawing/2014/main" id="{C7F2AD26-3EEE-67AD-E0B4-548A56CF45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1336"/>
            <a:ext cx="7021513" cy="1143000"/>
          </a:xfrm>
        </p:spPr>
        <p:txBody>
          <a:bodyPr>
            <a:normAutofit fontScale="90000"/>
          </a:bodyPr>
          <a:lstStyle/>
          <a:p>
            <a:r>
              <a:rPr lang="ru-RU" dirty="0"/>
              <a:t>Задача компьютерного зрения</a:t>
            </a:r>
            <a:endParaRPr lang="en-US" dirty="0"/>
          </a:p>
        </p:txBody>
      </p:sp>
      <p:sp>
        <p:nvSpPr>
          <p:cNvPr id="27" name="Rectangle 8">
            <a:extLst>
              <a:ext uri="{FF2B5EF4-FFF2-40B4-BE49-F238E27FC236}">
                <a16:creationId xmlns:a16="http://schemas.microsoft.com/office/drawing/2014/main" id="{3F467AD4-DA11-1F14-2A7D-6D1DD2286243}"/>
              </a:ext>
            </a:extLst>
          </p:cNvPr>
          <p:cNvSpPr txBox="1">
            <a:spLocks noChangeArrowheads="1"/>
          </p:cNvSpPr>
          <p:nvPr/>
        </p:nvSpPr>
        <p:spPr>
          <a:xfrm>
            <a:off x="214313" y="1000824"/>
            <a:ext cx="8572500" cy="4883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Понять, что запечатлено на изображении</a:t>
            </a:r>
            <a:endParaRPr lang="en-US" dirty="0"/>
          </a:p>
        </p:txBody>
      </p:sp>
      <p:pic>
        <p:nvPicPr>
          <p:cNvPr id="28" name="Picture 4">
            <a:extLst>
              <a:ext uri="{FF2B5EF4-FFF2-40B4-BE49-F238E27FC236}">
                <a16:creationId xmlns:a16="http://schemas.microsoft.com/office/drawing/2014/main" id="{B6437C8C-EE78-0DED-DCBD-42F085721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1623124"/>
            <a:ext cx="431165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 Box 5">
            <a:extLst>
              <a:ext uri="{FF2B5EF4-FFF2-40B4-BE49-F238E27FC236}">
                <a16:creationId xmlns:a16="http://schemas.microsoft.com/office/drawing/2014/main" id="{19C8D5B2-AC3E-8A78-2EC9-CBAC576E65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3" y="6041136"/>
            <a:ext cx="1644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Мы видим</a:t>
            </a:r>
            <a:endParaRPr lang="en-US"/>
          </a:p>
        </p:txBody>
      </p:sp>
      <p:sp>
        <p:nvSpPr>
          <p:cNvPr id="30" name="Text Box 6">
            <a:extLst>
              <a:ext uri="{FF2B5EF4-FFF2-40B4-BE49-F238E27FC236}">
                <a16:creationId xmlns:a16="http://schemas.microsoft.com/office/drawing/2014/main" id="{B63EE3DD-B491-4352-EBC4-F162F4FE1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6041136"/>
            <a:ext cx="2690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/>
              <a:t>Компьютер видит</a:t>
            </a:r>
            <a:endParaRPr lang="en-US"/>
          </a:p>
        </p:txBody>
      </p:sp>
      <p:pic>
        <p:nvPicPr>
          <p:cNvPr id="31" name="Picture 7" descr="U121">
            <a:extLst>
              <a:ext uri="{FF2B5EF4-FFF2-40B4-BE49-F238E27FC236}">
                <a16:creationId xmlns:a16="http://schemas.microsoft.com/office/drawing/2014/main" id="{F84D2727-D38E-4F0E-A3A7-AFEC83906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637411"/>
            <a:ext cx="3235325" cy="433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0581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13">
            <a:extLst>
              <a:ext uri="{FF2B5EF4-FFF2-40B4-BE49-F238E27FC236}">
                <a16:creationId xmlns:a16="http://schemas.microsoft.com/office/drawing/2014/main" id="{DF18B6D8-394B-C8BC-38AF-B19F18101FA7}"/>
              </a:ext>
            </a:extLst>
          </p:cNvPr>
          <p:cNvSpPr txBox="1">
            <a:spLocks noChangeArrowheads="1"/>
          </p:cNvSpPr>
          <p:nvPr/>
        </p:nvSpPr>
        <p:spPr>
          <a:xfrm>
            <a:off x="355600" y="1244600"/>
            <a:ext cx="8572500" cy="492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Пусть </a:t>
            </a:r>
            <a:r>
              <a:rPr lang="en-US" i="1" dirty="0"/>
              <a:t>f </a:t>
            </a:r>
            <a:r>
              <a:rPr lang="ru-RU" i="1" dirty="0"/>
              <a:t>– изображение, </a:t>
            </a:r>
            <a:r>
              <a:rPr lang="en-US" i="1" dirty="0"/>
              <a:t>g </a:t>
            </a:r>
            <a:r>
              <a:rPr lang="ru-RU" i="1" dirty="0"/>
              <a:t>-ядро</a:t>
            </a:r>
            <a:r>
              <a:rPr lang="en-US" dirty="0"/>
              <a:t>. </a:t>
            </a:r>
            <a:r>
              <a:rPr lang="ru-RU" dirty="0"/>
              <a:t>Свертка изображения 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ru-RU" dirty="0"/>
              <a:t> с помощью</a:t>
            </a:r>
            <a:r>
              <a:rPr lang="en-US" dirty="0"/>
              <a:t> </a:t>
            </a:r>
            <a:r>
              <a:rPr lang="en-US" i="1" dirty="0"/>
              <a:t>g</a:t>
            </a:r>
            <a:r>
              <a:rPr lang="en-US" dirty="0"/>
              <a:t> </a:t>
            </a:r>
            <a:r>
              <a:rPr lang="ru-RU" dirty="0"/>
              <a:t>обозначается как </a:t>
            </a:r>
            <a:r>
              <a:rPr lang="en-US" dirty="0"/>
              <a:t> </a:t>
            </a:r>
            <a:r>
              <a:rPr lang="en-US" i="1" dirty="0"/>
              <a:t>f</a:t>
            </a:r>
            <a:r>
              <a:rPr lang="en-US" dirty="0"/>
              <a:t> * </a:t>
            </a:r>
            <a:r>
              <a:rPr lang="en-US" i="1" dirty="0"/>
              <a:t>g</a:t>
            </a:r>
            <a:r>
              <a:rPr lang="en-US" dirty="0"/>
              <a:t>.</a:t>
            </a:r>
          </a:p>
        </p:txBody>
      </p:sp>
      <p:sp>
        <p:nvSpPr>
          <p:cNvPr id="52" name="Rectangle 2">
            <a:extLst>
              <a:ext uri="{FF2B5EF4-FFF2-40B4-BE49-F238E27FC236}">
                <a16:creationId xmlns:a16="http://schemas.microsoft.com/office/drawing/2014/main" id="{D6F8B1D9-F404-6823-91E6-C99C7C221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Определение свертки</a:t>
            </a:r>
            <a:endParaRPr lang="en-US" dirty="0"/>
          </a:p>
        </p:txBody>
      </p:sp>
      <p:graphicFrame>
        <p:nvGraphicFramePr>
          <p:cNvPr id="53" name="Object 3">
            <a:extLst>
              <a:ext uri="{FF2B5EF4-FFF2-40B4-BE49-F238E27FC236}">
                <a16:creationId xmlns:a16="http://schemas.microsoft.com/office/drawing/2014/main" id="{9D5F3CC7-D514-7598-7C3A-1B9F64BFCF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66800" y="2209800"/>
          <a:ext cx="7086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61960" imgH="355320" progId="Equation.3">
                  <p:embed/>
                </p:oleObj>
              </mc:Choice>
              <mc:Fallback>
                <p:oleObj name="Equation" r:id="rId2" imgW="2361960" imgH="355320" progId="Equation.3">
                  <p:embed/>
                  <p:pic>
                    <p:nvPicPr>
                      <p:cNvPr id="101683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209800"/>
                        <a:ext cx="7086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4" name="Group 4">
            <a:extLst>
              <a:ext uri="{FF2B5EF4-FFF2-40B4-BE49-F238E27FC236}">
                <a16:creationId xmlns:a16="http://schemas.microsoft.com/office/drawing/2014/main" id="{DA25BFF3-8B90-145B-D054-FACADDC96F3F}"/>
              </a:ext>
            </a:extLst>
          </p:cNvPr>
          <p:cNvGrpSpPr>
            <a:grpSpLocks/>
          </p:cNvGrpSpPr>
          <p:nvPr/>
        </p:nvGrpSpPr>
        <p:grpSpPr bwMode="auto">
          <a:xfrm>
            <a:off x="3276599" y="3702843"/>
            <a:ext cx="2362200" cy="2362200"/>
            <a:chOff x="576" y="2496"/>
            <a:chExt cx="1488" cy="1488"/>
          </a:xfrm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C06E9AD9-9AE6-F66C-E979-F7558240B6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496"/>
              <a:ext cx="1488" cy="14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endParaRPr lang="ru-RU" sz="1800"/>
            </a:p>
          </p:txBody>
        </p:sp>
        <p:sp>
          <p:nvSpPr>
            <p:cNvPr id="56" name="Text Box 6">
              <a:extLst>
                <a:ext uri="{FF2B5EF4-FFF2-40B4-BE49-F238E27FC236}">
                  <a16:creationId xmlns:a16="http://schemas.microsoft.com/office/drawing/2014/main" id="{76A8032B-9DAE-33ED-1FEF-93E8849A0C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5" y="2976"/>
              <a:ext cx="214" cy="4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4400" i="1">
                  <a:latin typeface="Times New Roman" pitchFamily="18" charset="0"/>
                  <a:cs typeface="Times New Roman" pitchFamily="18" charset="0"/>
                </a:rPr>
                <a:t>f</a:t>
              </a:r>
            </a:p>
          </p:txBody>
        </p:sp>
      </p:grpSp>
      <p:pic>
        <p:nvPicPr>
          <p:cNvPr id="57" name="Picture 7" descr="tmp">
            <a:extLst>
              <a:ext uri="{FF2B5EF4-FFF2-40B4-BE49-F238E27FC236}">
                <a16:creationId xmlns:a16="http://schemas.microsoft.com/office/drawing/2014/main" id="{04B2734F-D775-96B1-5F05-EDB75F20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3367088"/>
            <a:ext cx="762000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8" descr="tmp">
            <a:extLst>
              <a:ext uri="{FF2B5EF4-FFF2-40B4-BE49-F238E27FC236}">
                <a16:creationId xmlns:a16="http://schemas.microsoft.com/office/drawing/2014/main" id="{B4BD19C5-A0BF-FA2C-9316-465CAA72B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66800" y="3352800"/>
            <a:ext cx="762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" name="Rectangle 11">
            <a:extLst>
              <a:ext uri="{FF2B5EF4-FFF2-40B4-BE49-F238E27FC236}">
                <a16:creationId xmlns:a16="http://schemas.microsoft.com/office/drawing/2014/main" id="{6281BCFF-3541-F6BD-9769-B144CF282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895600"/>
            <a:ext cx="1143000" cy="121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pic>
        <p:nvPicPr>
          <p:cNvPr id="62" name="Picture 12" descr="tmp">
            <a:extLst>
              <a:ext uri="{FF2B5EF4-FFF2-40B4-BE49-F238E27FC236}">
                <a16:creationId xmlns:a16="http://schemas.microsoft.com/office/drawing/2014/main" id="{B1DA5424-46C0-0359-50B5-B22C58F82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 rot="10800000">
            <a:off x="3276599" y="3702843"/>
            <a:ext cx="76200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27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5.78035E-8 C 0.06945 -0.00579 0.10608 -0.0037 0.19306 -0.00232 C 0.20105 0.01387 0.19861 0.00647 0.20174 0.01872 C 0.20052 0.03583 0.2007 0.05317 0.19827 0.07005 C 0.19584 0.08739 0.17796 0.08924 0.16841 0.09341 C 0.13785 0.09179 0.11563 0.08855 0.08594 0.08647 C 0.06146 0.08716 0.0099 0.06982 -0.01927 0.09572 C -0.02239 0.10843 -0.02517 0.11676 -0.01927 0.13317 C -0.01927 0.13317 -0.00607 0.13895 -0.00347 0.14011 C -0.00173 0.14104 0.00174 0.14265 0.00174 0.14265 C 0.04983 0.20369 0.16754 0.15005 0.19827 0.14959 C 0.20348 0.15028 0.21025 0.14682 0.21407 0.1519 C 0.2191 0.15861 0.21528 0.17086 0.21754 0.17988 C 0.21598 0.18843 0.2165 0.19861 0.21233 0.20554 C 0.20452 0.21895 0.18525 0.23352 0.17205 0.23375 C 0.11129 0.23514 0.05035 0.23537 -0.01041 0.23606 C -0.01371 0.24023 -0.02274 0.2608 -0.01215 0.26173 C 0.01875 0.26473 0.04983 0.26335 0.08073 0.26404 C 0.13855 0.27028 0.0948 0.26635 0.21233 0.26635 " pathEditMode="relative" ptsTypes="ffffffffffffffffffA">
                                      <p:cBhvr>
                                        <p:cTn id="26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EC9B8DC-EF32-61AE-8889-76ED66A284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/>
              <a:t>Детали реализации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1EF3148-8112-F409-C6B4-10DEC927D44E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914400"/>
            <a:ext cx="77724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ru-RU"/>
              <a:t>Как происходит фильтрация по краям</a:t>
            </a:r>
            <a:r>
              <a:rPr lang="en-US"/>
              <a:t>?</a:t>
            </a:r>
          </a:p>
          <a:p>
            <a:pPr lvl="1"/>
            <a:r>
              <a:rPr lang="ru-RU"/>
              <a:t>Окно фильтра выходит за границы изображения</a:t>
            </a:r>
            <a:endParaRPr lang="en-US"/>
          </a:p>
          <a:p>
            <a:pPr lvl="1"/>
            <a:r>
              <a:rPr lang="ru-RU"/>
              <a:t>Необходимо экстраполировать изображение</a:t>
            </a:r>
            <a:endParaRPr lang="en-US"/>
          </a:p>
          <a:p>
            <a:pPr lvl="1"/>
            <a:r>
              <a:rPr lang="ru-RU"/>
              <a:t>Варианты</a:t>
            </a:r>
            <a:r>
              <a:rPr lang="en-US"/>
              <a:t>:</a:t>
            </a:r>
          </a:p>
          <a:p>
            <a:pPr lvl="2"/>
            <a:r>
              <a:rPr lang="en-US"/>
              <a:t>clip filter (black)</a:t>
            </a:r>
          </a:p>
          <a:p>
            <a:pPr lvl="2"/>
            <a:r>
              <a:rPr lang="en-US"/>
              <a:t>wrap around</a:t>
            </a:r>
          </a:p>
          <a:p>
            <a:pPr lvl="2"/>
            <a:r>
              <a:rPr lang="en-US"/>
              <a:t>copy edge</a:t>
            </a:r>
          </a:p>
          <a:p>
            <a:pPr lvl="2"/>
            <a:r>
              <a:rPr lang="en-US"/>
              <a:t>reflect across edge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3EC8AD4-753E-5195-D3BB-26AA3B2E3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273EB43-BCFC-310E-433D-AE0BE4F26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DEE0C2-ADB3-8A52-A196-81656812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17D2030-DCE2-FDE0-7B9E-B2638408E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DBA6FA4-D25C-B06B-E5AF-09BBC951E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343F1BD-D529-3549-6E99-B5D355587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D6EA504-CCA5-572F-7500-7CB1419D8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C60EAA20-127C-DFDA-1998-BE694F42C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A2697876-D9D0-CA9D-8831-73134E62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A7AD33FA-4A90-9577-72B2-824DC263B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8D2C7F15-12C6-405C-B181-E6C7E5DB7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FF27BFE2-01AE-F5A2-E3C2-D82141F77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5C8970D1-4914-0A09-64E2-CBD89229B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495800" y="2362200"/>
            <a:ext cx="4033838" cy="4033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245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2">
            <a:extLst>
              <a:ext uri="{FF2B5EF4-FFF2-40B4-BE49-F238E27FC236}">
                <a16:creationId xmlns:a16="http://schemas.microsoft.com/office/drawing/2014/main" id="{64493501-BC0B-8BEE-3C66-6E9EB010BB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/>
              <a:t>Простейшие фильтры</a:t>
            </a:r>
            <a:endParaRPr lang="en-US"/>
          </a:p>
        </p:txBody>
      </p:sp>
      <p:grpSp>
        <p:nvGrpSpPr>
          <p:cNvPr id="52" name="Group 3">
            <a:extLst>
              <a:ext uri="{FF2B5EF4-FFF2-40B4-BE49-F238E27FC236}">
                <a16:creationId xmlns:a16="http://schemas.microsoft.com/office/drawing/2014/main" id="{61C154BB-3EB4-65B1-1469-EBDF734111F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2971800"/>
            <a:ext cx="1225550" cy="1295400"/>
            <a:chOff x="144" y="144"/>
            <a:chExt cx="1152" cy="1136"/>
          </a:xfrm>
        </p:grpSpPr>
        <p:sp>
          <p:nvSpPr>
            <p:cNvPr id="53" name="Rectangle 4">
              <a:extLst>
                <a:ext uri="{FF2B5EF4-FFF2-40B4-BE49-F238E27FC236}">
                  <a16:creationId xmlns:a16="http://schemas.microsoft.com/office/drawing/2014/main" id="{2CC4F9AE-D997-3186-9BB8-B6AB261A11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8AC18ED-BB5C-4E43-3D70-0AE3DEF1F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5" name="Rectangle 6">
              <a:extLst>
                <a:ext uri="{FF2B5EF4-FFF2-40B4-BE49-F238E27FC236}">
                  <a16:creationId xmlns:a16="http://schemas.microsoft.com/office/drawing/2014/main" id="{9A501569-211B-9E22-DE42-A9F8853906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901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6" name="Rectangle 7">
              <a:extLst>
                <a:ext uri="{FF2B5EF4-FFF2-40B4-BE49-F238E27FC236}">
                  <a16:creationId xmlns:a16="http://schemas.microsoft.com/office/drawing/2014/main" id="{58BCC621-9D99-368F-795B-5F05CFF55C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8F1D45F0-9C1F-9B14-1730-9CA5560C4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1</a:t>
              </a:r>
            </a:p>
          </p:txBody>
        </p: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0EA58E27-70D7-D5CE-EBC0-BBEA245512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523"/>
              <a:ext cx="384" cy="378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59" name="Rectangle 10">
              <a:extLst>
                <a:ext uri="{FF2B5EF4-FFF2-40B4-BE49-F238E27FC236}">
                  <a16:creationId xmlns:a16="http://schemas.microsoft.com/office/drawing/2014/main" id="{15E6990F-EF0E-589D-313F-5D7B9871A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60" name="Rectangle 11">
              <a:extLst>
                <a:ext uri="{FF2B5EF4-FFF2-40B4-BE49-F238E27FC236}">
                  <a16:creationId xmlns:a16="http://schemas.microsoft.com/office/drawing/2014/main" id="{7CE8DB4A-9D30-5189-8580-DE6B09670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0357DA68-8E57-421A-50F3-9AFAB0BB2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44"/>
              <a:ext cx="384" cy="379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1"/>
            <a:lstStyle/>
            <a:p>
              <a:pPr>
                <a:spcBef>
                  <a:spcPct val="20000"/>
                </a:spcBef>
              </a:pPr>
              <a:r>
                <a:rPr lang="en-US"/>
                <a:t>0</a:t>
              </a:r>
            </a:p>
          </p:txBody>
        </p:sp>
        <p:sp>
          <p:nvSpPr>
            <p:cNvPr id="62" name="Line 13">
              <a:extLst>
                <a:ext uri="{FF2B5EF4-FFF2-40B4-BE49-F238E27FC236}">
                  <a16:creationId xmlns:a16="http://schemas.microsoft.com/office/drawing/2014/main" id="{15BEC5C1-122D-3572-DEA6-2D32A42D7F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3" name="Line 14">
              <a:extLst>
                <a:ext uri="{FF2B5EF4-FFF2-40B4-BE49-F238E27FC236}">
                  <a16:creationId xmlns:a16="http://schemas.microsoft.com/office/drawing/2014/main" id="{4542FCAD-3F1E-31C6-8CF6-AB326ACA1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523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4" name="Line 15">
              <a:extLst>
                <a:ext uri="{FF2B5EF4-FFF2-40B4-BE49-F238E27FC236}">
                  <a16:creationId xmlns:a16="http://schemas.microsoft.com/office/drawing/2014/main" id="{DAEACD27-0BB0-4A7B-5278-6FA314B80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901"/>
              <a:ext cx="115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0F65C2F-5647-CACA-F07E-C488FB5AD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280"/>
              <a:ext cx="1152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6" name="Line 17">
              <a:extLst>
                <a:ext uri="{FF2B5EF4-FFF2-40B4-BE49-F238E27FC236}">
                  <a16:creationId xmlns:a16="http://schemas.microsoft.com/office/drawing/2014/main" id="{BE775515-5FD9-7A7D-3930-354E7E5D37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7" name="Line 18">
              <a:extLst>
                <a:ext uri="{FF2B5EF4-FFF2-40B4-BE49-F238E27FC236}">
                  <a16:creationId xmlns:a16="http://schemas.microsoft.com/office/drawing/2014/main" id="{F7700A4B-BA4F-8929-A5D8-034D0D5C59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8" name="Line 19">
              <a:extLst>
                <a:ext uri="{FF2B5EF4-FFF2-40B4-BE49-F238E27FC236}">
                  <a16:creationId xmlns:a16="http://schemas.microsoft.com/office/drawing/2014/main" id="{67EDFC8F-0D8F-CCE2-7F3B-B516523861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144"/>
              <a:ext cx="0" cy="1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  <p:sp>
          <p:nvSpPr>
            <p:cNvPr id="69" name="Line 20">
              <a:extLst>
                <a:ext uri="{FF2B5EF4-FFF2-40B4-BE49-F238E27FC236}">
                  <a16:creationId xmlns:a16="http://schemas.microsoft.com/office/drawing/2014/main" id="{5EA42E24-2E63-4772-4726-F555A62106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44"/>
              <a:ext cx="0" cy="1136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</p:spPr>
          <p:txBody>
            <a:bodyPr lIns="0" tIns="0" rIns="0" bIns="0" anchor="ctr" anchorCtr="1"/>
            <a:lstStyle/>
            <a:p>
              <a:endParaRPr lang="ru-RU"/>
            </a:p>
          </p:txBody>
        </p:sp>
      </p:grpSp>
      <p:pic>
        <p:nvPicPr>
          <p:cNvPr id="70" name="Picture 22">
            <a:extLst>
              <a:ext uri="{FF2B5EF4-FFF2-40B4-BE49-F238E27FC236}">
                <a16:creationId xmlns:a16="http://schemas.microsoft.com/office/drawing/2014/main" id="{93C646FE-B057-107F-9E12-BB6F6219E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8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1" name="Text Box 23">
            <a:extLst>
              <a:ext uri="{FF2B5EF4-FFF2-40B4-BE49-F238E27FC236}">
                <a16:creationId xmlns:a16="http://schemas.microsoft.com/office/drawing/2014/main" id="{0706077A-03B0-042C-7423-AFAA5CB4E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sp>
        <p:nvSpPr>
          <p:cNvPr id="72" name="Text Box 24">
            <a:extLst>
              <a:ext uri="{FF2B5EF4-FFF2-40B4-BE49-F238E27FC236}">
                <a16:creationId xmlns:a16="http://schemas.microsoft.com/office/drawing/2014/main" id="{EE064E4B-2B93-5C74-2479-FC43F0114E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724400"/>
            <a:ext cx="21336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Times" pitchFamily="18" charset="0"/>
              </a:rPr>
              <a:t>Filtered </a:t>
            </a:r>
          </a:p>
          <a:p>
            <a:r>
              <a:rPr lang="en-US">
                <a:latin typeface="Times" pitchFamily="18" charset="0"/>
              </a:rPr>
              <a:t>(no change)</a:t>
            </a:r>
          </a:p>
        </p:txBody>
      </p:sp>
      <p:pic>
        <p:nvPicPr>
          <p:cNvPr id="73" name="Picture 25">
            <a:extLst>
              <a:ext uri="{FF2B5EF4-FFF2-40B4-BE49-F238E27FC236}">
                <a16:creationId xmlns:a16="http://schemas.microsoft.com/office/drawing/2014/main" id="{2709D371-0992-C26F-43FB-53B699D3B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7370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5906AAB-8483-FBA2-5AE6-69D288DAD4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/>
              <a:t>Простейшие фильтры</a:t>
            </a:r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940821A-B823-C255-D6A1-BA431F45A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667000"/>
            <a:ext cx="1876425" cy="1857375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BFF7803A-BF8D-B8DF-1CEA-625D91385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689475"/>
            <a:ext cx="11985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" pitchFamily="18" charset="0"/>
              </a:rPr>
              <a:t>Original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1045F50F-A179-425B-3172-8E7C367FFB3B}"/>
              </a:ext>
            </a:extLst>
          </p:cNvPr>
          <p:cNvGrpSpPr>
            <a:grpSpLocks/>
          </p:cNvGrpSpPr>
          <p:nvPr/>
        </p:nvGrpSpPr>
        <p:grpSpPr bwMode="auto">
          <a:xfrm>
            <a:off x="3733800" y="3048000"/>
            <a:ext cx="1676400" cy="1295400"/>
            <a:chOff x="3799" y="2064"/>
            <a:chExt cx="1433" cy="1136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7EAE8F7C-E363-7BA9-92C5-570768EEF2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D94D277-6C6E-7C47-1E5B-47ED50ACD9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E8A2457-6DF6-2F9B-301D-E5461E0963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923B52-28CE-08DB-8CFD-EBDD05BAE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5E01158-21BE-63E1-481E-02F3A7075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6D27578-399B-FFC6-E480-661364A36F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C88AE3D-F21F-BCC2-7496-11CF2357E1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C418D16-DBC6-1045-5449-9DB42E4F7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914F4CE-EA5F-19FD-2E7A-90E8BA8438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16E658D-3B2C-0029-D692-B439F3E737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pPr>
                  <a:spcBef>
                    <a:spcPct val="20000"/>
                  </a:spcBef>
                </a:pPr>
                <a:r>
                  <a:rPr lang="en-US"/>
                  <a:t>1</a:t>
                </a:r>
              </a:p>
            </p:txBody>
          </p:sp>
          <p:sp>
            <p:nvSpPr>
              <p:cNvPr id="17" name="Line 16">
                <a:extLst>
                  <a:ext uri="{FF2B5EF4-FFF2-40B4-BE49-F238E27FC236}">
                    <a16:creationId xmlns:a16="http://schemas.microsoft.com/office/drawing/2014/main" id="{22B15DE9-82C2-94DC-338B-410A2965B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18" name="Line 17">
                <a:extLst>
                  <a:ext uri="{FF2B5EF4-FFF2-40B4-BE49-F238E27FC236}">
                    <a16:creationId xmlns:a16="http://schemas.microsoft.com/office/drawing/2014/main" id="{2C6909B5-02EC-4C66-A95C-97743BC7A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19" name="Line 18">
                <a:extLst>
                  <a:ext uri="{FF2B5EF4-FFF2-40B4-BE49-F238E27FC236}">
                    <a16:creationId xmlns:a16="http://schemas.microsoft.com/office/drawing/2014/main" id="{36F714AC-79D6-8C77-49BE-FD8F210ED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20" name="Line 19">
                <a:extLst>
                  <a:ext uri="{FF2B5EF4-FFF2-40B4-BE49-F238E27FC236}">
                    <a16:creationId xmlns:a16="http://schemas.microsoft.com/office/drawing/2014/main" id="{4A985EBA-4973-EE9A-773D-39A3671671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21" name="Line 20">
                <a:extLst>
                  <a:ext uri="{FF2B5EF4-FFF2-40B4-BE49-F238E27FC236}">
                    <a16:creationId xmlns:a16="http://schemas.microsoft.com/office/drawing/2014/main" id="{9B0ED128-9769-53F9-05E7-B7D6A99FEA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22" name="Line 21">
                <a:extLst>
                  <a:ext uri="{FF2B5EF4-FFF2-40B4-BE49-F238E27FC236}">
                    <a16:creationId xmlns:a16="http://schemas.microsoft.com/office/drawing/2014/main" id="{B0991F72-B0EF-9543-FEDE-8B01CCAE8D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23" name="Line 22">
                <a:extLst>
                  <a:ext uri="{FF2B5EF4-FFF2-40B4-BE49-F238E27FC236}">
                    <a16:creationId xmlns:a16="http://schemas.microsoft.com/office/drawing/2014/main" id="{5F753357-5C74-D8A1-ACB5-9C885890D0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  <p:sp>
            <p:nvSpPr>
              <p:cNvPr id="24" name="Line 23">
                <a:extLst>
                  <a:ext uri="{FF2B5EF4-FFF2-40B4-BE49-F238E27FC236}">
                    <a16:creationId xmlns:a16="http://schemas.microsoft.com/office/drawing/2014/main" id="{8D7FCFC6-3A7C-95BD-A020-4D28B950A6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0" tIns="0" rIns="0" bIns="0" anchor="ctr" anchorCtr="1"/>
              <a:lstStyle/>
              <a:p>
                <a:endParaRPr lang="ru-RU"/>
              </a:p>
            </p:txBody>
          </p:sp>
        </p:grpSp>
        <p:pic>
          <p:nvPicPr>
            <p:cNvPr id="7" name="Picture 24" descr="txp_fig">
              <a:extLst>
                <a:ext uri="{FF2B5EF4-FFF2-40B4-BE49-F238E27FC236}">
                  <a16:creationId xmlns:a16="http://schemas.microsoft.com/office/drawing/2014/main" id="{39D75863-4B44-B69B-482E-AC92E15AEE1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5" name="Picture 25">
            <a:extLst>
              <a:ext uri="{FF2B5EF4-FFF2-40B4-BE49-F238E27FC236}">
                <a16:creationId xmlns:a16="http://schemas.microsoft.com/office/drawing/2014/main" id="{6829098F-69D7-B8C1-0909-E18F2FA4B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77000" y="2667000"/>
            <a:ext cx="1857375" cy="18669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26" name="Text Box 26">
            <a:extLst>
              <a:ext uri="{FF2B5EF4-FFF2-40B4-BE49-F238E27FC236}">
                <a16:creationId xmlns:a16="http://schemas.microsoft.com/office/drawing/2014/main" id="{12FA1E3C-E0FB-D561-EAC4-35E1B51F9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4800600"/>
            <a:ext cx="165576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Times" pitchFamily="18" charset="0"/>
              </a:rPr>
              <a:t>Blur (with a</a:t>
            </a:r>
          </a:p>
          <a:p>
            <a:r>
              <a:rPr lang="en-US" dirty="0">
                <a:latin typeface="Times" pitchFamily="18" charset="0"/>
              </a:rPr>
              <a:t>box filter)</a:t>
            </a:r>
          </a:p>
        </p:txBody>
      </p:sp>
    </p:spTree>
    <p:extLst>
      <p:ext uri="{BB962C8B-B14F-4D97-AF65-F5344CB8AC3E}">
        <p14:creationId xmlns:p14="http://schemas.microsoft.com/office/powerpoint/2010/main" val="1556193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1AD5D495-A22B-644B-BFB9-07274C20B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803" y="1206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6B1553D-4274-BB24-45EF-3C80C277F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449" y="3800398"/>
            <a:ext cx="1686160" cy="1228896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95060E4-1AD4-94F6-D296-4B0DF111C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79" y="12065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8">
            <a:extLst>
              <a:ext uri="{FF2B5EF4-FFF2-40B4-BE49-F238E27FC236}">
                <a16:creationId xmlns:a16="http://schemas.microsoft.com/office/drawing/2014/main" id="{A1F42EB5-B5E1-5541-A8FC-63B89DCF1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зависимости от ядра</a:t>
            </a:r>
            <a:endParaRPr lang="en-US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E59944-0CC9-A7A9-10A6-FA8924DA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341" y="3848029"/>
            <a:ext cx="1438476" cy="11812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65CD22A-897C-DE46-7D8B-8B0A620699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5347" y="3800398"/>
            <a:ext cx="2048161" cy="12193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8E805B-B99A-B63D-8AC1-276355B5876A}"/>
              </a:ext>
            </a:extLst>
          </p:cNvPr>
          <p:cNvSpPr txBox="1"/>
          <p:nvPr/>
        </p:nvSpPr>
        <p:spPr>
          <a:xfrm>
            <a:off x="685800" y="5362135"/>
            <a:ext cx="21991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Тождественное отображение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4B54D0-FBB8-0A69-B12A-E6E869FD829B}"/>
              </a:ext>
            </a:extLst>
          </p:cNvPr>
          <p:cNvSpPr txBox="1"/>
          <p:nvPr/>
        </p:nvSpPr>
        <p:spPr>
          <a:xfrm>
            <a:off x="3369279" y="5362134"/>
            <a:ext cx="1968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Выделение границ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9C6A3BE9-FF81-2476-4AEC-086082673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28" y="121421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6B1F9A-0765-5506-5C32-1A33F784576D}"/>
              </a:ext>
            </a:extLst>
          </p:cNvPr>
          <p:cNvSpPr txBox="1"/>
          <p:nvPr/>
        </p:nvSpPr>
        <p:spPr>
          <a:xfrm>
            <a:off x="6407150" y="5459116"/>
            <a:ext cx="2273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Резкость</a:t>
            </a:r>
          </a:p>
        </p:txBody>
      </p:sp>
    </p:spTree>
    <p:extLst>
      <p:ext uri="{BB962C8B-B14F-4D97-AF65-F5344CB8AC3E}">
        <p14:creationId xmlns:p14="http://schemas.microsoft.com/office/powerpoint/2010/main" val="354115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A1F42EB5-B5E1-5541-A8FC-63B89DCF1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Примеры зависимости от ядра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BCF6C-AE48-7E86-40BD-2267BC704A6A}"/>
              </a:ext>
            </a:extLst>
          </p:cNvPr>
          <p:cNvSpPr txBox="1"/>
          <p:nvPr/>
        </p:nvSpPr>
        <p:spPr>
          <a:xfrm>
            <a:off x="2146300" y="5514534"/>
            <a:ext cx="1841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Размытие по Гауссу (3 х 3)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E90E0B7-5DE6-46F8-E523-82A9F4B0B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577" y="3952798"/>
            <a:ext cx="1857634" cy="1371791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9BE22D2F-430D-02CD-98EE-017B6A9F6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3244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4884AAB-E199-F56F-34CB-4B70242D0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132445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ACA3D08-E5E9-A52D-2D1D-23E6A3BFA2E9}"/>
              </a:ext>
            </a:extLst>
          </p:cNvPr>
          <p:cNvSpPr txBox="1"/>
          <p:nvPr/>
        </p:nvSpPr>
        <p:spPr>
          <a:xfrm>
            <a:off x="4940300" y="5667266"/>
            <a:ext cx="1651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Тиснение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1FB4F9A-036D-5D80-391B-6834BFD2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300" y="4103021"/>
            <a:ext cx="1857634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14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584A880-8614-D9DE-84ED-BAD725F9B2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Ядро фильтра Гаусса</a:t>
            </a:r>
            <a:endParaRPr lang="en-US" dirty="0"/>
          </a:p>
        </p:txBody>
      </p:sp>
      <p:pic>
        <p:nvPicPr>
          <p:cNvPr id="3" name="Picture 4" descr="realgaussian">
            <a:extLst>
              <a:ext uri="{FF2B5EF4-FFF2-40B4-BE49-F238E27FC236}">
                <a16:creationId xmlns:a16="http://schemas.microsoft.com/office/drawing/2014/main" id="{BF321ACF-DA60-691E-2D25-74B21CB1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3360" t="15573" b="4480"/>
          <a:stretch>
            <a:fillRect/>
          </a:stretch>
        </p:blipFill>
        <p:spPr bwMode="auto">
          <a:xfrm>
            <a:off x="228600" y="2973388"/>
            <a:ext cx="2943225" cy="1827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6AB3D1A6-6BDA-4687-A122-D43140868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2819400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 descr="txp_fig">
            <a:extLst>
              <a:ext uri="{FF2B5EF4-FFF2-40B4-BE49-F238E27FC236}">
                <a16:creationId xmlns:a16="http://schemas.microsoft.com/office/drawing/2014/main" id="{4C3F50A9-D4F1-3837-D8EB-E207EBEA082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90800" y="1143000"/>
            <a:ext cx="4114800" cy="105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7">
            <a:extLst>
              <a:ext uri="{FF2B5EF4-FFF2-40B4-BE49-F238E27FC236}">
                <a16:creationId xmlns:a16="http://schemas.microsoft.com/office/drawing/2014/main" id="{6BC56A5B-EB66-7FE8-AC0D-AFCA781B0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7188" y="3105150"/>
            <a:ext cx="3478212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600">
                <a:latin typeface="Tahoma" pitchFamily="34" charset="0"/>
              </a:rPr>
              <a:t>0.003   0.013   0.022   0.013   0.003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0.022   0.097   0.159   0.097   0.022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0.013   0.059   0.097   0.059   0.013</a:t>
            </a:r>
          </a:p>
          <a:p>
            <a:pPr eaLnBrk="1" hangingPunct="1"/>
            <a:r>
              <a:rPr lang="en-US" sz="1600">
                <a:latin typeface="Tahoma" pitchFamily="34" charset="0"/>
              </a:rPr>
              <a:t>0.003   0.013   0.022   0.013   0.003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66D585B6-954F-B7B8-5B65-F7ADE710F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4662488"/>
            <a:ext cx="14049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800">
                <a:latin typeface="Tahoma" pitchFamily="34" charset="0"/>
                <a:sym typeface="Symbol" pitchFamily="18" charset="2"/>
              </a:rPr>
              <a:t>5 x 5,  = 1</a:t>
            </a:r>
            <a:endParaRPr lang="en-US" sz="1800">
              <a:latin typeface="Tahoma" pitchFamily="34" charset="0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3AFEAC0E-B5C5-56D7-9531-DB547BB180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819400"/>
            <a:ext cx="3505200" cy="1828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418D2F-EC1E-619C-E4CC-BF42987684F4}"/>
              </a:ext>
            </a:extLst>
          </p:cNvPr>
          <p:cNvSpPr txBox="1"/>
          <p:nvPr/>
        </p:nvSpPr>
        <p:spPr>
          <a:xfrm>
            <a:off x="685800" y="5715000"/>
            <a:ext cx="7569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ru-RU" altLang="ru-RU" sz="2400" dirty="0"/>
              <a:t>Важное свойство фильтра Гаусса – он по сути является низкочастотным фильтром.</a:t>
            </a:r>
          </a:p>
        </p:txBody>
      </p:sp>
    </p:spTree>
    <p:extLst>
      <p:ext uri="{BB962C8B-B14F-4D97-AF65-F5344CB8AC3E}">
        <p14:creationId xmlns:p14="http://schemas.microsoft.com/office/powerpoint/2010/main" val="3644730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98444EC4-F5CB-16EF-007C-130526F983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2999" y="228600"/>
            <a:ext cx="68580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Сглаживание фильтром Гаусса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B523294-9C8E-E839-4746-3487FAF2D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1662"/>
            <a:ext cx="2840037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339F9F5-D4A3-0F59-9247-5EBBE032B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981" y="1871662"/>
            <a:ext cx="2840037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6629169-3A0F-8EE4-28EF-14D3667BC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963" y="1886742"/>
            <a:ext cx="2840037" cy="284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3973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B9CECF-1408-6188-0441-97FDB80383E2}"/>
              </a:ext>
            </a:extLst>
          </p:cNvPr>
          <p:cNvSpPr txBox="1"/>
          <p:nvPr/>
        </p:nvSpPr>
        <p:spPr>
          <a:xfrm>
            <a:off x="2006600" y="3053834"/>
            <a:ext cx="6045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/>
              <a:t>Простой анализ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109354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C1D93B-3C39-C005-6724-F4E659375D3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85800" y="76200"/>
            <a:ext cx="7772400" cy="838200"/>
          </a:xfrm>
          <a:noFill/>
        </p:spPr>
        <p:txBody>
          <a:bodyPr/>
          <a:lstStyle/>
          <a:p>
            <a:r>
              <a:rPr lang="ru-RU" dirty="0"/>
              <a:t>Сопоставление шаблонов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33E5B70B-F0FB-9F84-DFC7-B670E26AD75A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12837"/>
            <a:ext cx="6059488" cy="505936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Фиксируем объект</a:t>
            </a:r>
          </a:p>
          <a:p>
            <a:r>
              <a:rPr lang="ru-RU"/>
              <a:t>Опишем объект его изображением – шаблоном (</a:t>
            </a:r>
            <a:r>
              <a:rPr lang="en-US"/>
              <a:t>pattern)</a:t>
            </a:r>
          </a:p>
          <a:p>
            <a:r>
              <a:rPr lang="ru-RU"/>
              <a:t>Хотим найти объект в изображении</a:t>
            </a:r>
          </a:p>
          <a:p>
            <a:r>
              <a:rPr lang="ru-RU"/>
              <a:t>Ограничим возможные преобразования (внешние факторы)</a:t>
            </a:r>
          </a:p>
          <a:p>
            <a:pPr lvl="1"/>
            <a:r>
              <a:rPr lang="ru-RU"/>
              <a:t>Сдвиг, размер, поворот</a:t>
            </a:r>
            <a:endParaRPr lang="en-US"/>
          </a:p>
          <a:p>
            <a:pPr lvl="1"/>
            <a:r>
              <a:rPr lang="ru-RU"/>
              <a:t>Освещение?</a:t>
            </a:r>
          </a:p>
          <a:p>
            <a:r>
              <a:rPr lang="ru-RU"/>
              <a:t>Будем искать объект в изображении путём попиксельного сравнения шаблона и всех фрагментов изображения</a:t>
            </a:r>
          </a:p>
          <a:p>
            <a:r>
              <a:rPr lang="ru-RU"/>
              <a:t>«</a:t>
            </a:r>
            <a:r>
              <a:rPr lang="en-US"/>
              <a:t>Pattern matching</a:t>
            </a:r>
            <a:r>
              <a:rPr lang="ru-RU"/>
              <a:t>»</a:t>
            </a:r>
          </a:p>
          <a:p>
            <a:endParaRPr lang="ru-RU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A572E59-8E29-57A9-57A7-57FBF803A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5825" y="5229225"/>
            <a:ext cx="638175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2759CA1-5459-49F6-0C2B-60AEDD3CF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72225" y="1557338"/>
            <a:ext cx="2286000" cy="34385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C4ABB24-D11F-AF5D-3363-303400CB0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0800" y="1524000"/>
            <a:ext cx="460375" cy="54970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133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5.20814E-6 L 0.19375 -5.20814E-6 L 0.19375 0.06729 L -0.00121 0.06567 L -0.00121 0.12141 L 0.15573 0.12303 " pathEditMode="relative" ptsTypes="AAAAAA">
                                      <p:cBhvr>
                                        <p:cTn id="2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031111_034757+8_beijing_e031124">
            <a:hlinkClick r:id="rId2"/>
            <a:extLst>
              <a:ext uri="{FF2B5EF4-FFF2-40B4-BE49-F238E27FC236}">
                <a16:creationId xmlns:a16="http://schemas.microsoft.com/office/drawing/2014/main" id="{5C79333A-CC32-6B36-1C1C-0D376AA70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18000"/>
          </a:blip>
          <a:srcRect l="7777" t="1466" r="16173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DE41A7E4-8E23-D7EE-6252-FB0BD216D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76200"/>
            <a:ext cx="4987925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600" dirty="0"/>
              <a:t>Классификация сцены</a:t>
            </a:r>
            <a:endParaRPr lang="en-US" sz="3600" dirty="0"/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073058BE-C2D7-56BE-3108-AC224A362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914400"/>
            <a:ext cx="3352800" cy="1570038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buFontTx/>
              <a:buChar char="•"/>
            </a:pPr>
            <a:r>
              <a:rPr lang="en-US">
                <a:solidFill>
                  <a:srgbClr val="FFFF00"/>
                </a:solidFill>
              </a:rPr>
              <a:t> </a:t>
            </a:r>
            <a:r>
              <a:rPr lang="ru-RU">
                <a:solidFill>
                  <a:srgbClr val="FFFF00"/>
                </a:solidFill>
              </a:rPr>
              <a:t>вне помещения</a:t>
            </a:r>
            <a:endParaRPr lang="en-US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>
                <a:solidFill>
                  <a:srgbClr val="FFFF00"/>
                </a:solidFill>
              </a:rPr>
              <a:t> </a:t>
            </a:r>
            <a:r>
              <a:rPr lang="ru-RU">
                <a:solidFill>
                  <a:srgbClr val="FFFF00"/>
                </a:solidFill>
              </a:rPr>
              <a:t>город</a:t>
            </a:r>
            <a:endParaRPr lang="en-US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ru-RU">
                <a:solidFill>
                  <a:srgbClr val="FFFF00"/>
                </a:solidFill>
              </a:rPr>
              <a:t> уличное движение</a:t>
            </a:r>
            <a:endParaRPr lang="en-US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ru-RU">
                <a:solidFill>
                  <a:srgbClr val="FFFF00"/>
                </a:solidFill>
              </a:rPr>
              <a:t> Пекин, Китай</a:t>
            </a:r>
          </a:p>
          <a:p>
            <a:pPr>
              <a:lnSpc>
                <a:spcPct val="80000"/>
              </a:lnSpc>
              <a:buFontTx/>
              <a:buChar char="•"/>
            </a:pPr>
            <a:r>
              <a:rPr lang="ru-RU">
                <a:solidFill>
                  <a:srgbClr val="FFFF00"/>
                </a:solidFill>
              </a:rPr>
              <a:t> Пл. Тяньаньмэнь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118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5C3A1-C5C4-E35E-87D3-B306E3A52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r>
              <a:rPr lang="ru-RU" dirty="0"/>
              <a:t>Ограничения и проблемы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5AE1ABE-07AE-842D-4725-A4DA630CE08C}"/>
              </a:ext>
            </a:extLst>
          </p:cNvPr>
          <p:cNvSpPr txBox="1">
            <a:spLocks noChangeArrowheads="1"/>
          </p:cNvSpPr>
          <p:nvPr/>
        </p:nvSpPr>
        <p:spPr>
          <a:xfrm>
            <a:off x="576263" y="1468437"/>
            <a:ext cx="8229600" cy="4525963"/>
          </a:xfrm>
          <a:prstGeom prst="rect">
            <a:avLst/>
          </a:prstGeom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kern="0" dirty="0">
                <a:latin typeface="+mn-lt"/>
              </a:rPr>
              <a:t>Ищем конкретный объект, а не класс / категорию объектов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>
                <a:latin typeface="+mn-lt"/>
              </a:rPr>
              <a:t>Не «символ», а конкретную букву в конкретном шрифте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kern="0" dirty="0"/>
              <a:t>Трудоёмкость 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/>
              <a:t>Полный перебор параметров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kern="0" dirty="0">
                <a:latin typeface="+mn-lt"/>
              </a:rPr>
              <a:t>Модель преобразования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>
                <a:latin typeface="+mn-lt"/>
              </a:rPr>
              <a:t>В простом варианте неизвестно только положение, размер и ориентация фиксированы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>
                <a:latin typeface="+mn-lt"/>
              </a:rPr>
              <a:t>Чтобы учесть поворот и ориентацию придётся перебрать все возможные параметры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kern="0" dirty="0">
                <a:latin typeface="+mn-lt"/>
              </a:rPr>
              <a:t>Шаблонов может быть много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en-US" sz="2000" kern="0" dirty="0">
                <a:latin typeface="+mn-lt"/>
              </a:rPr>
              <a:t>OCR</a:t>
            </a:r>
            <a:r>
              <a:rPr lang="ru-RU" sz="2000" kern="0" dirty="0">
                <a:latin typeface="+mn-lt"/>
              </a:rPr>
              <a:t> – распознавание символов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>
                <a:latin typeface="+mn-lt"/>
              </a:rPr>
              <a:t>По шаблону на каждый символ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endParaRPr lang="ru-RU" sz="2000" kern="0" dirty="0">
              <a:latin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DA88AF7-9102-E559-D5F5-449590DFB25C}"/>
              </a:ext>
            </a:extLst>
          </p:cNvPr>
          <p:cNvSpPr txBox="1">
            <a:spLocks/>
          </p:cNvSpPr>
          <p:nvPr/>
        </p:nvSpPr>
        <p:spPr>
          <a:xfrm>
            <a:off x="685800" y="5791200"/>
            <a:ext cx="77724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/>
              <a:t>Как улучшить подход?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68943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4">
            <a:extLst>
              <a:ext uri="{FF2B5EF4-FFF2-40B4-BE49-F238E27FC236}">
                <a16:creationId xmlns:a16="http://schemas.microsoft.com/office/drawing/2014/main" id="{ECD6C3E7-4EDB-DED1-63DD-CAAEA6A7C8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59438" y="1447800"/>
          <a:ext cx="3332162" cy="358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161905" imgH="2324424" progId="PBrush">
                  <p:embed/>
                </p:oleObj>
              </mc:Choice>
              <mc:Fallback>
                <p:oleObj name="Bitmap Image" r:id="rId2" imgW="2161905" imgH="2324424" progId="PBrush">
                  <p:embed/>
                  <p:pic>
                    <p:nvPicPr>
                      <p:cNvPr id="1843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9438" y="1447800"/>
                        <a:ext cx="3332162" cy="358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5">
            <a:extLst>
              <a:ext uri="{FF2B5EF4-FFF2-40B4-BE49-F238E27FC236}">
                <a16:creationId xmlns:a16="http://schemas.microsoft.com/office/drawing/2014/main" id="{55523062-3A06-597F-B680-86916F7E81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42875"/>
            <a:ext cx="9144000" cy="714375"/>
          </a:xfrm>
        </p:spPr>
        <p:txBody>
          <a:bodyPr/>
          <a:lstStyle/>
          <a:p>
            <a:pPr eaLnBrk="1" hangingPunct="1"/>
            <a:r>
              <a:rPr lang="ru-RU" dirty="0"/>
              <a:t>Поиск краев</a:t>
            </a:r>
            <a:endParaRPr lang="en-US" dirty="0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C8168EBD-AB1D-E4A5-0C62-E78598BC69F8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447800"/>
            <a:ext cx="51054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Интуитивно понятно, что основная информация в картинке содержится как раз в границах (краях)</a:t>
            </a:r>
          </a:p>
          <a:p>
            <a:endParaRPr lang="en-US" dirty="0"/>
          </a:p>
          <a:p>
            <a:r>
              <a:rPr lang="ru-RU" b="1" dirty="0"/>
              <a:t>Задача</a:t>
            </a:r>
            <a:r>
              <a:rPr lang="en-US" b="1" dirty="0"/>
              <a:t>:  </a:t>
            </a:r>
            <a:r>
              <a:rPr lang="ru-RU" dirty="0"/>
              <a:t>Выделить резкие изменения (разрывы) изображения </a:t>
            </a:r>
          </a:p>
          <a:p>
            <a:endParaRPr lang="ru-RU" dirty="0"/>
          </a:p>
          <a:p>
            <a:r>
              <a:rPr lang="ru-RU" b="1" dirty="0"/>
              <a:t>Идеал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ru-RU" dirty="0"/>
              <a:t>рисунок художника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53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4C4E2E6E-9044-8012-045E-D9B36F9775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42875"/>
            <a:ext cx="9144000" cy="714375"/>
          </a:xfrm>
        </p:spPr>
        <p:txBody>
          <a:bodyPr/>
          <a:lstStyle/>
          <a:p>
            <a:pPr eaLnBrk="1" hangingPunct="1"/>
            <a:r>
              <a:rPr lang="ru-RU" dirty="0"/>
              <a:t>Описание «края»</a:t>
            </a:r>
            <a:endParaRPr lang="en-US" dirty="0"/>
          </a:p>
        </p:txBody>
      </p:sp>
      <p:sp>
        <p:nvSpPr>
          <p:cNvPr id="3" name="Rectangle 26">
            <a:extLst>
              <a:ext uri="{FF2B5EF4-FFF2-40B4-BE49-F238E27FC236}">
                <a16:creationId xmlns:a16="http://schemas.microsoft.com/office/drawing/2014/main" id="{CB438C76-DDC9-BC1B-C3D4-D70A5BD020D1}"/>
              </a:ext>
            </a:extLst>
          </p:cNvPr>
          <p:cNvSpPr txBox="1">
            <a:spLocks noChangeArrowheads="1"/>
          </p:cNvSpPr>
          <p:nvPr/>
        </p:nvSpPr>
        <p:spPr>
          <a:xfrm>
            <a:off x="357188" y="928688"/>
            <a:ext cx="8501062" cy="5286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Край – это точка резкого изменения значений функции интенсивности изображения</a:t>
            </a:r>
            <a:endParaRPr lang="en-US" dirty="0"/>
          </a:p>
        </p:txBody>
      </p:sp>
      <p:pic>
        <p:nvPicPr>
          <p:cNvPr id="4" name="Picture 10" descr="step_edge2">
            <a:extLst>
              <a:ext uri="{FF2B5EF4-FFF2-40B4-BE49-F238E27FC236}">
                <a16:creationId xmlns:a16="http://schemas.microsoft.com/office/drawing/2014/main" id="{E0E0E84C-541D-0E95-EA25-22E1AC55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895600"/>
            <a:ext cx="2743200" cy="208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Line 21">
            <a:extLst>
              <a:ext uri="{FF2B5EF4-FFF2-40B4-BE49-F238E27FC236}">
                <a16:creationId xmlns:a16="http://schemas.microsoft.com/office/drawing/2014/main" id="{C5D0C879-2DCC-FD8B-CE1F-D490A78C4C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" y="3962400"/>
            <a:ext cx="2743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6" name="Text Box 22">
            <a:extLst>
              <a:ext uri="{FF2B5EF4-FFF2-40B4-BE49-F238E27FC236}">
                <a16:creationId xmlns:a16="http://schemas.microsoft.com/office/drawing/2014/main" id="{78CE1A16-AB6D-CED5-B155-ABF98578F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7250" y="2438400"/>
            <a:ext cx="17575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latin typeface="+mn-lt"/>
              </a:rPr>
              <a:t>изображение</a:t>
            </a:r>
            <a:endParaRPr lang="en-US" sz="2000" dirty="0">
              <a:latin typeface="+mn-lt"/>
            </a:endParaRPr>
          </a:p>
        </p:txBody>
      </p:sp>
      <p:grpSp>
        <p:nvGrpSpPr>
          <p:cNvPr id="7" name="Group 31">
            <a:extLst>
              <a:ext uri="{FF2B5EF4-FFF2-40B4-BE49-F238E27FC236}">
                <a16:creationId xmlns:a16="http://schemas.microsoft.com/office/drawing/2014/main" id="{125AD263-77EE-0158-9252-2F3D15BD3E25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2133600"/>
            <a:ext cx="3114675" cy="2846388"/>
            <a:chOff x="2016" y="1344"/>
            <a:chExt cx="1962" cy="1793"/>
          </a:xfrm>
        </p:grpSpPr>
        <p:sp>
          <p:nvSpPr>
            <p:cNvPr id="8" name="Rectangle 11">
              <a:extLst>
                <a:ext uri="{FF2B5EF4-FFF2-40B4-BE49-F238E27FC236}">
                  <a16:creationId xmlns:a16="http://schemas.microsoft.com/office/drawing/2014/main" id="{520F6CD2-E13F-1EC8-7604-8BEBB0F3E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31BC18F5-2203-747B-1B4A-AD8BEAB25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6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27F72345-C711-6277-C01A-34E3FC9EF0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32" y="2016"/>
              <a:ext cx="912" cy="1015"/>
            </a:xfrm>
            <a:custGeom>
              <a:avLst/>
              <a:gdLst>
                <a:gd name="T0" fmla="*/ 0 w 912"/>
                <a:gd name="T1" fmla="*/ 0 h 1015"/>
                <a:gd name="T2" fmla="*/ 316 w 912"/>
                <a:gd name="T3" fmla="*/ 0 h 1015"/>
                <a:gd name="T4" fmla="*/ 435 w 912"/>
                <a:gd name="T5" fmla="*/ 129 h 1015"/>
                <a:gd name="T6" fmla="*/ 492 w 912"/>
                <a:gd name="T7" fmla="*/ 579 h 1015"/>
                <a:gd name="T8" fmla="*/ 549 w 912"/>
                <a:gd name="T9" fmla="*/ 927 h 1015"/>
                <a:gd name="T10" fmla="*/ 660 w 912"/>
                <a:gd name="T11" fmla="*/ 1008 h 1015"/>
                <a:gd name="T12" fmla="*/ 912 w 912"/>
                <a:gd name="T13" fmla="*/ 1014 h 101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12"/>
                <a:gd name="T22" fmla="*/ 0 h 1015"/>
                <a:gd name="T23" fmla="*/ 912 w 912"/>
                <a:gd name="T24" fmla="*/ 1015 h 101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12" h="1015">
                  <a:moveTo>
                    <a:pt x="0" y="0"/>
                  </a:moveTo>
                  <a:cubicBezTo>
                    <a:pt x="0" y="0"/>
                    <a:pt x="252" y="0"/>
                    <a:pt x="316" y="0"/>
                  </a:cubicBezTo>
                  <a:cubicBezTo>
                    <a:pt x="380" y="0"/>
                    <a:pt x="405" y="28"/>
                    <a:pt x="435" y="129"/>
                  </a:cubicBezTo>
                  <a:cubicBezTo>
                    <a:pt x="465" y="230"/>
                    <a:pt x="480" y="444"/>
                    <a:pt x="492" y="579"/>
                  </a:cubicBezTo>
                  <a:cubicBezTo>
                    <a:pt x="504" y="714"/>
                    <a:pt x="521" y="856"/>
                    <a:pt x="549" y="927"/>
                  </a:cubicBezTo>
                  <a:cubicBezTo>
                    <a:pt x="577" y="998"/>
                    <a:pt x="602" y="1001"/>
                    <a:pt x="660" y="1008"/>
                  </a:cubicBezTo>
                  <a:cubicBezTo>
                    <a:pt x="718" y="1015"/>
                    <a:pt x="860" y="1013"/>
                    <a:pt x="912" y="1014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11" name="Text Box 24">
              <a:extLst>
                <a:ext uri="{FF2B5EF4-FFF2-40B4-BE49-F238E27FC236}">
                  <a16:creationId xmlns:a16="http://schemas.microsoft.com/office/drawing/2014/main" id="{69A68BA5-879A-2BC7-A442-3A82817BCB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4" y="1344"/>
              <a:ext cx="1904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2000">
                  <a:latin typeface="+mn-lt"/>
                </a:rPr>
                <a:t>Функция интенсивности</a:t>
              </a:r>
              <a:br>
                <a:rPr lang="en-US" sz="2000">
                  <a:latin typeface="+mn-lt"/>
                </a:rPr>
              </a:br>
              <a:r>
                <a:rPr lang="en-US" sz="2000">
                  <a:latin typeface="+mn-lt"/>
                </a:rPr>
                <a:t>(</a:t>
              </a:r>
              <a:r>
                <a:rPr lang="ru-RU" sz="2000">
                  <a:latin typeface="+mn-lt"/>
                </a:rPr>
                <a:t>строка изображения</a:t>
              </a:r>
              <a:r>
                <a:rPr lang="en-US" sz="2000">
                  <a:latin typeface="+mn-lt"/>
                </a:rPr>
                <a:t>)</a:t>
              </a:r>
            </a:p>
          </p:txBody>
        </p:sp>
      </p:grpSp>
      <p:grpSp>
        <p:nvGrpSpPr>
          <p:cNvPr id="12" name="Group 32">
            <a:extLst>
              <a:ext uri="{FF2B5EF4-FFF2-40B4-BE49-F238E27FC236}">
                <a16:creationId xmlns:a16="http://schemas.microsoft.com/office/drawing/2014/main" id="{55493718-5755-46A8-79D0-AE48005E7751}"/>
              </a:ext>
            </a:extLst>
          </p:cNvPr>
          <p:cNvGrpSpPr>
            <a:grpSpLocks/>
          </p:cNvGrpSpPr>
          <p:nvPr/>
        </p:nvGrpSpPr>
        <p:grpSpPr bwMode="auto">
          <a:xfrm>
            <a:off x="6172200" y="2438400"/>
            <a:ext cx="2743200" cy="2541588"/>
            <a:chOff x="3888" y="1536"/>
            <a:chExt cx="1728" cy="1601"/>
          </a:xfrm>
        </p:grpSpPr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BE92A374-1C90-2CFE-C370-CA504A1A4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1824"/>
              <a:ext cx="1727" cy="1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ru-RU" sz="2000">
                <a:latin typeface="+mn-lt"/>
              </a:endParaRPr>
            </a:p>
          </p:txBody>
        </p:sp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BD975E09-5620-53AF-8C26-0B7D896D20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8" y="1854"/>
              <a:ext cx="1728" cy="1248"/>
              <a:chOff x="3888" y="2640"/>
              <a:chExt cx="1728" cy="1248"/>
            </a:xfrm>
          </p:grpSpPr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02F989D4-A223-6374-47FD-25D200B43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8" y="3264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5 h 630"/>
                  <a:gd name="T6" fmla="*/ 399 w 909"/>
                  <a:gd name="T7" fmla="*/ 393 h 630"/>
                  <a:gd name="T8" fmla="*/ 459 w 909"/>
                  <a:gd name="T9" fmla="*/ 576 h 630"/>
                  <a:gd name="T10" fmla="*/ 528 w 909"/>
                  <a:gd name="T11" fmla="*/ 396 h 630"/>
                  <a:gd name="T12" fmla="*/ 564 w 909"/>
                  <a:gd name="T13" fmla="*/ 87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 sz="2000">
                  <a:latin typeface="+mn-lt"/>
                </a:endParaRPr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1133BF3-562E-03CD-5E58-10207CD1980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707" y="2640"/>
                <a:ext cx="909" cy="624"/>
              </a:xfrm>
              <a:custGeom>
                <a:avLst/>
                <a:gdLst>
                  <a:gd name="T0" fmla="*/ 0 w 909"/>
                  <a:gd name="T1" fmla="*/ 0 h 630"/>
                  <a:gd name="T2" fmla="*/ 288 w 909"/>
                  <a:gd name="T3" fmla="*/ 6 h 630"/>
                  <a:gd name="T4" fmla="*/ 354 w 909"/>
                  <a:gd name="T5" fmla="*/ 75 h 630"/>
                  <a:gd name="T6" fmla="*/ 399 w 909"/>
                  <a:gd name="T7" fmla="*/ 393 h 630"/>
                  <a:gd name="T8" fmla="*/ 459 w 909"/>
                  <a:gd name="T9" fmla="*/ 576 h 630"/>
                  <a:gd name="T10" fmla="*/ 528 w 909"/>
                  <a:gd name="T11" fmla="*/ 396 h 630"/>
                  <a:gd name="T12" fmla="*/ 564 w 909"/>
                  <a:gd name="T13" fmla="*/ 87 h 630"/>
                  <a:gd name="T14" fmla="*/ 642 w 909"/>
                  <a:gd name="T15" fmla="*/ 15 h 630"/>
                  <a:gd name="T16" fmla="*/ 909 w 909"/>
                  <a:gd name="T17" fmla="*/ 3 h 6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909"/>
                  <a:gd name="T28" fmla="*/ 0 h 630"/>
                  <a:gd name="T29" fmla="*/ 909 w 909"/>
                  <a:gd name="T30" fmla="*/ 630 h 6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909" h="630">
                    <a:moveTo>
                      <a:pt x="0" y="0"/>
                    </a:moveTo>
                    <a:cubicBezTo>
                      <a:pt x="48" y="1"/>
                      <a:pt x="231" y="0"/>
                      <a:pt x="288" y="6"/>
                    </a:cubicBezTo>
                    <a:cubicBezTo>
                      <a:pt x="345" y="12"/>
                      <a:pt x="351" y="57"/>
                      <a:pt x="354" y="84"/>
                    </a:cubicBezTo>
                    <a:cubicBezTo>
                      <a:pt x="357" y="111"/>
                      <a:pt x="382" y="338"/>
                      <a:pt x="399" y="429"/>
                    </a:cubicBezTo>
                    <a:cubicBezTo>
                      <a:pt x="416" y="520"/>
                      <a:pt x="438" y="630"/>
                      <a:pt x="459" y="630"/>
                    </a:cubicBezTo>
                    <a:cubicBezTo>
                      <a:pt x="483" y="630"/>
                      <a:pt x="504" y="536"/>
                      <a:pt x="528" y="432"/>
                    </a:cubicBezTo>
                    <a:cubicBezTo>
                      <a:pt x="546" y="343"/>
                      <a:pt x="545" y="165"/>
                      <a:pt x="564" y="96"/>
                    </a:cubicBezTo>
                    <a:cubicBezTo>
                      <a:pt x="581" y="24"/>
                      <a:pt x="585" y="28"/>
                      <a:pt x="642" y="15"/>
                    </a:cubicBezTo>
                    <a:cubicBezTo>
                      <a:pt x="699" y="2"/>
                      <a:pt x="854" y="5"/>
                      <a:pt x="909" y="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ru-RU" sz="2000">
                  <a:latin typeface="+mn-lt"/>
                </a:endParaRPr>
              </a:p>
            </p:txBody>
          </p:sp>
        </p:grpSp>
        <p:sp>
          <p:nvSpPr>
            <p:cNvPr id="15" name="Text Box 25">
              <a:extLst>
                <a:ext uri="{FF2B5EF4-FFF2-40B4-BE49-F238E27FC236}">
                  <a16:creationId xmlns:a16="http://schemas.microsoft.com/office/drawing/2014/main" id="{21998F5D-FFE0-D615-40CD-C7CD00251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1536"/>
              <a:ext cx="1390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2000">
                  <a:latin typeface="+mn-lt"/>
                </a:rPr>
                <a:t>1ая производная</a:t>
              </a:r>
              <a:endParaRPr lang="en-US" sz="2000">
                <a:latin typeface="+mn-lt"/>
              </a:endParaRPr>
            </a:p>
          </p:txBody>
        </p:sp>
      </p:grpSp>
      <p:grpSp>
        <p:nvGrpSpPr>
          <p:cNvPr id="18" name="Group 33">
            <a:extLst>
              <a:ext uri="{FF2B5EF4-FFF2-40B4-BE49-F238E27FC236}">
                <a16:creationId xmlns:a16="http://schemas.microsoft.com/office/drawing/2014/main" id="{F605404E-5BAD-4660-2AE5-6FFD792EFED6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276600"/>
            <a:ext cx="3362325" cy="3222625"/>
            <a:chOff x="3696" y="2064"/>
            <a:chExt cx="2118" cy="2030"/>
          </a:xfrm>
        </p:grpSpPr>
        <p:sp>
          <p:nvSpPr>
            <p:cNvPr id="19" name="Line 28">
              <a:extLst>
                <a:ext uri="{FF2B5EF4-FFF2-40B4-BE49-F238E27FC236}">
                  <a16:creationId xmlns:a16="http://schemas.microsoft.com/office/drawing/2014/main" id="{346B1EEF-E005-BA57-64DC-D8A4DCA25E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68" y="3168"/>
              <a:ext cx="14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20" name="Line 29">
              <a:extLst>
                <a:ext uri="{FF2B5EF4-FFF2-40B4-BE49-F238E27FC236}">
                  <a16:creationId xmlns:a16="http://schemas.microsoft.com/office/drawing/2014/main" id="{C27DF32C-FC7B-8F28-D7E4-60C1EB3B03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40" y="2064"/>
              <a:ext cx="144" cy="16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 sz="2000">
                <a:latin typeface="+mn-lt"/>
              </a:endParaRPr>
            </a:p>
          </p:txBody>
        </p:sp>
        <p:sp>
          <p:nvSpPr>
            <p:cNvPr id="21" name="Text Box 30">
              <a:extLst>
                <a:ext uri="{FF2B5EF4-FFF2-40B4-BE49-F238E27FC236}">
                  <a16:creationId xmlns:a16="http://schemas.microsoft.com/office/drawing/2014/main" id="{28B1E8B0-2F00-EACF-472A-8D382A99B8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6" y="3648"/>
              <a:ext cx="211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ru-RU" sz="2000">
                  <a:latin typeface="+mn-lt"/>
                </a:rPr>
                <a:t>Края соответствуют </a:t>
              </a:r>
            </a:p>
            <a:p>
              <a:pPr algn="ctr"/>
              <a:r>
                <a:rPr lang="ru-RU" sz="2000">
                  <a:latin typeface="+mn-lt"/>
                </a:rPr>
                <a:t>экстремумам производной</a:t>
              </a:r>
              <a:endParaRPr lang="en-US" sz="200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801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9">
            <a:extLst>
              <a:ext uri="{FF2B5EF4-FFF2-40B4-BE49-F238E27FC236}">
                <a16:creationId xmlns:a16="http://schemas.microsoft.com/office/drawing/2014/main" id="{5F673773-0887-E324-6599-9D4B9F3C63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4290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000" dirty="0">
                <a:latin typeface="+mn-lt"/>
              </a:rPr>
              <a:t>Градиент направлен в сторону наибольшего изменения интенсивности</a:t>
            </a: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46E3D08-AD50-2D52-ADF4-8F748DF885CD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2209800"/>
            <a:ext cx="2590800" cy="990600"/>
            <a:chOff x="3840" y="1776"/>
            <a:chExt cx="1632" cy="62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7ADD02-FF0E-05A3-0DFC-BB1C90236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40" y="1776"/>
              <a:ext cx="1632" cy="624"/>
              <a:chOff x="3840" y="1776"/>
              <a:chExt cx="1632" cy="624"/>
            </a:xfrm>
          </p:grpSpPr>
          <p:grpSp>
            <p:nvGrpSpPr>
              <p:cNvPr id="6" name="Group 4">
                <a:extLst>
                  <a:ext uri="{FF2B5EF4-FFF2-40B4-BE49-F238E27FC236}">
                    <a16:creationId xmlns:a16="http://schemas.microsoft.com/office/drawing/2014/main" id="{B0835C24-CA31-FF2D-B52D-24646B05D0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40" y="1776"/>
                <a:ext cx="624" cy="624"/>
                <a:chOff x="3840" y="1776"/>
                <a:chExt cx="624" cy="624"/>
              </a:xfrm>
            </p:grpSpPr>
            <p:sp>
              <p:nvSpPr>
                <p:cNvPr id="8" name="Rectangle 5">
                  <a:extLst>
                    <a:ext uri="{FF2B5EF4-FFF2-40B4-BE49-F238E27FC236}">
                      <a16:creationId xmlns:a16="http://schemas.microsoft.com/office/drawing/2014/main" id="{E9F48BB8-139D-2F26-3BEC-D57F74944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776"/>
                  <a:ext cx="624" cy="624"/>
                </a:xfrm>
                <a:prstGeom prst="rect">
                  <a:avLst/>
                </a:prstGeom>
                <a:gradFill rotWithShape="0">
                  <a:gsLst>
                    <a:gs pos="0">
                      <a:schemeClr val="tx1"/>
                    </a:gs>
                    <a:gs pos="100000">
                      <a:schemeClr val="tx1">
                        <a:gamma/>
                        <a:tint val="0"/>
                        <a:invGamma/>
                      </a:schemeClr>
                    </a:gs>
                  </a:gsLst>
                  <a:lin ang="189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>
                    <a:latin typeface="+mn-lt"/>
                  </a:endParaRPr>
                </a:p>
              </p:txBody>
            </p:sp>
            <p:sp>
              <p:nvSpPr>
                <p:cNvPr id="9" name="Line 6">
                  <a:extLst>
                    <a:ext uri="{FF2B5EF4-FFF2-40B4-BE49-F238E27FC236}">
                      <a16:creationId xmlns:a16="http://schemas.microsoft.com/office/drawing/2014/main" id="{142578F9-E315-2FAE-8452-59C4F9FE17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61" y="1872"/>
                  <a:ext cx="207" cy="207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ru-RU"/>
                </a:p>
              </p:txBody>
            </p:sp>
          </p:grpSp>
          <p:pic>
            <p:nvPicPr>
              <p:cNvPr id="7" name="Picture 7" descr="Edittex">
                <a:extLst>
                  <a:ext uri="{FF2B5EF4-FFF2-40B4-BE49-F238E27FC236}">
                    <a16:creationId xmlns:a16="http://schemas.microsoft.com/office/drawing/2014/main" id="{BE254613-5295-9B61-389B-03B9E3FB6F1D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4505" y="1824"/>
                <a:ext cx="967" cy="24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" name="Oval 8">
              <a:extLst>
                <a:ext uri="{FF2B5EF4-FFF2-40B4-BE49-F238E27FC236}">
                  <a16:creationId xmlns:a16="http://schemas.microsoft.com/office/drawing/2014/main" id="{3638961B-34EE-AA95-1D1F-73552B548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064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latin typeface="Calibri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8AED4991-FEA2-D0EC-09AD-CF982B0C9A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42875"/>
            <a:ext cx="9144000" cy="714375"/>
          </a:xfrm>
        </p:spPr>
        <p:txBody>
          <a:bodyPr/>
          <a:lstStyle/>
          <a:p>
            <a:pPr eaLnBrk="1" hangingPunct="1"/>
            <a:r>
              <a:rPr lang="ru-RU" dirty="0"/>
              <a:t>Градиент изображения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7193CD-5E71-7A52-8043-4FD3F889DF18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1219200"/>
            <a:ext cx="80772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ru-RU"/>
              <a:t>Градиент изображения</a:t>
            </a:r>
            <a:r>
              <a:rPr lang="en-US"/>
              <a:t>: </a:t>
            </a:r>
          </a:p>
          <a:p>
            <a:pPr>
              <a:defRPr/>
            </a:pPr>
            <a:endParaRPr lang="en-US"/>
          </a:p>
          <a:p>
            <a:pPr>
              <a:defRPr/>
            </a:pPr>
            <a:endParaRPr lang="en-US"/>
          </a:p>
          <a:p>
            <a:pPr>
              <a:defRPr/>
            </a:pPr>
            <a:r>
              <a:rPr lang="en-US"/>
              <a:t> </a:t>
            </a:r>
            <a:endParaRPr lang="en-US" dirty="0"/>
          </a:p>
        </p:txBody>
      </p:sp>
      <p:pic>
        <p:nvPicPr>
          <p:cNvPr id="12" name="Picture 11" descr="Edittex">
            <a:extLst>
              <a:ext uri="{FF2B5EF4-FFF2-40B4-BE49-F238E27FC236}">
                <a16:creationId xmlns:a16="http://schemas.microsoft.com/office/drawing/2014/main" id="{B7229C51-3A9A-A651-C935-9E8DC290D4C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4572000" y="1143000"/>
            <a:ext cx="2468563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FED332-6BA8-0B40-DECD-A6C6C2E77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09800"/>
            <a:ext cx="304800" cy="9906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tint val="0"/>
                  <a:invGamma/>
                </a:scheme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</a:endParaRP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6358AB16-DF9C-D7F3-AD95-0867D81D6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27432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ru-RU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8508EF-0E71-C74C-3C35-4719AA176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2705100"/>
            <a:ext cx="76200" cy="76200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ru-RU">
              <a:latin typeface="Calibri" pitchFamily="34" charset="0"/>
            </a:endParaRPr>
          </a:p>
        </p:txBody>
      </p:sp>
      <p:pic>
        <p:nvPicPr>
          <p:cNvPr id="16" name="Picture 15" descr="Edittex">
            <a:extLst>
              <a:ext uri="{FF2B5EF4-FFF2-40B4-BE49-F238E27FC236}">
                <a16:creationId xmlns:a16="http://schemas.microsoft.com/office/drawing/2014/main" id="{9BA2BEB8-A377-4F89-FCA7-BD93F58E146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1524000" y="2284413"/>
            <a:ext cx="1408113" cy="38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B19ACDF-D694-DB2E-EC02-8650E279F5EC}"/>
              </a:ext>
            </a:extLst>
          </p:cNvPr>
          <p:cNvGrpSpPr>
            <a:grpSpLocks/>
          </p:cNvGrpSpPr>
          <p:nvPr/>
        </p:nvGrpSpPr>
        <p:grpSpPr bwMode="auto">
          <a:xfrm>
            <a:off x="3802063" y="2209800"/>
            <a:ext cx="1882775" cy="1157288"/>
            <a:chOff x="2395" y="1776"/>
            <a:chExt cx="1186" cy="729"/>
          </a:xfrm>
        </p:grpSpPr>
        <p:pic>
          <p:nvPicPr>
            <p:cNvPr id="18" name="Picture 17" descr="Edittex">
              <a:extLst>
                <a:ext uri="{FF2B5EF4-FFF2-40B4-BE49-F238E27FC236}">
                  <a16:creationId xmlns:a16="http://schemas.microsoft.com/office/drawing/2014/main" id="{7867B975-E5A8-1084-D704-FC33C8204554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688" y="2256"/>
              <a:ext cx="893" cy="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F4F56FA-395D-242E-2D08-A66F6FBFE60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638" y="1533"/>
              <a:ext cx="192" cy="677"/>
            </a:xfrm>
            <a:prstGeom prst="rect">
              <a:avLst/>
            </a:prstGeom>
            <a:gradFill rotWithShape="0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20" name="Line 19">
              <a:extLst>
                <a:ext uri="{FF2B5EF4-FFF2-40B4-BE49-F238E27FC236}">
                  <a16:creationId xmlns:a16="http://schemas.microsoft.com/office/drawing/2014/main" id="{E125A325-432E-FD6E-5837-A7C866E9E7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2568" y="2040"/>
              <a:ext cx="336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2D6B33-876E-25E4-BF1D-0488B1CA7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1848"/>
              <a:ext cx="48" cy="4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ru-RU">
                <a:latin typeface="Calibr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F10C95-F8EB-5250-6A99-8F7D47830EC7}"/>
              </a:ext>
            </a:extLst>
          </p:cNvPr>
          <p:cNvGrpSpPr>
            <a:grpSpLocks/>
          </p:cNvGrpSpPr>
          <p:nvPr/>
        </p:nvGrpSpPr>
        <p:grpSpPr bwMode="auto">
          <a:xfrm>
            <a:off x="6581775" y="2220913"/>
            <a:ext cx="485775" cy="509587"/>
            <a:chOff x="4152" y="1776"/>
            <a:chExt cx="306" cy="321"/>
          </a:xfrm>
        </p:grpSpPr>
        <p:sp>
          <p:nvSpPr>
            <p:cNvPr id="23" name="Line 22">
              <a:extLst>
                <a:ext uri="{FF2B5EF4-FFF2-40B4-BE49-F238E27FC236}">
                  <a16:creationId xmlns:a16="http://schemas.microsoft.com/office/drawing/2014/main" id="{35CA6295-9EE9-187C-CE7E-16EC89B7C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55" y="2088"/>
              <a:ext cx="30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4" name="Line 23">
              <a:extLst>
                <a:ext uri="{FF2B5EF4-FFF2-40B4-BE49-F238E27FC236}">
                  <a16:creationId xmlns:a16="http://schemas.microsoft.com/office/drawing/2014/main" id="{1F4FCD3F-C045-D457-25B0-A75ED0AB83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2" y="1776"/>
              <a:ext cx="0" cy="3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3AA8872-83C1-3C9E-E6B5-4C9BDA85EFA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216" y="2032"/>
              <a:ext cx="27" cy="51"/>
            </a:xfrm>
            <a:custGeom>
              <a:avLst/>
              <a:gdLst>
                <a:gd name="T0" fmla="*/ 18 w 27"/>
                <a:gd name="T1" fmla="*/ 0 h 51"/>
                <a:gd name="T2" fmla="*/ 24 w 27"/>
                <a:gd name="T3" fmla="*/ 33 h 51"/>
                <a:gd name="T4" fmla="*/ 0 w 27"/>
                <a:gd name="T5" fmla="*/ 51 h 51"/>
                <a:gd name="T6" fmla="*/ 0 60000 65536"/>
                <a:gd name="T7" fmla="*/ 0 60000 65536"/>
                <a:gd name="T8" fmla="*/ 0 60000 65536"/>
                <a:gd name="T9" fmla="*/ 0 w 27"/>
                <a:gd name="T10" fmla="*/ 0 h 51"/>
                <a:gd name="T11" fmla="*/ 27 w 27"/>
                <a:gd name="T12" fmla="*/ 51 h 5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" h="51">
                  <a:moveTo>
                    <a:pt x="18" y="0"/>
                  </a:moveTo>
                  <a:cubicBezTo>
                    <a:pt x="22" y="12"/>
                    <a:pt x="27" y="25"/>
                    <a:pt x="24" y="33"/>
                  </a:cubicBezTo>
                  <a:cubicBezTo>
                    <a:pt x="21" y="41"/>
                    <a:pt x="10" y="46"/>
                    <a:pt x="0" y="51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>
                <a:latin typeface="Calibri" pitchFamily="34" charset="0"/>
              </a:endParaRPr>
            </a:p>
          </p:txBody>
        </p:sp>
        <p:pic>
          <p:nvPicPr>
            <p:cNvPr id="26" name="Picture 25" descr="Edittex">
              <a:extLst>
                <a:ext uri="{FF2B5EF4-FFF2-40B4-BE49-F238E27FC236}">
                  <a16:creationId xmlns:a16="http://schemas.microsoft.com/office/drawing/2014/main" id="{4DAD44A4-F3DC-76F1-7538-5F4F895DDC12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99" y="1968"/>
              <a:ext cx="69" cy="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7FC5BAC-A6AA-318D-EC30-5E8F038D6D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343400"/>
            <a:ext cx="8077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ru-RU" sz="2000" dirty="0">
                <a:latin typeface="+mn-lt"/>
              </a:rPr>
              <a:t>Направления градиента задается как:</a:t>
            </a:r>
            <a:endParaRPr lang="en-US" sz="2000" dirty="0">
              <a:latin typeface="+mn-lt"/>
            </a:endParaRP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ru-RU" sz="2000" dirty="0">
                <a:latin typeface="+mn-lt"/>
              </a:rPr>
              <a:t>Как направление градиента соответствует направлению края</a:t>
            </a:r>
            <a:r>
              <a:rPr lang="en-US" sz="2000" dirty="0">
                <a:latin typeface="+mn-lt"/>
              </a:rPr>
              <a:t>?</a:t>
            </a:r>
          </a:p>
          <a:p>
            <a:pPr marL="742950" lvl="1" indent="-285750">
              <a:spcBef>
                <a:spcPct val="20000"/>
              </a:spcBef>
              <a:buFontTx/>
              <a:buChar char="•"/>
            </a:pPr>
            <a:r>
              <a:rPr lang="ru-RU" sz="2000" i="1" dirty="0">
                <a:latin typeface="+mn-lt"/>
              </a:rPr>
              <a:t>Сила края </a:t>
            </a:r>
            <a:r>
              <a:rPr lang="ru-RU" sz="2000" dirty="0">
                <a:latin typeface="+mn-lt"/>
              </a:rPr>
              <a:t>задается величиной (нормой) градиента:</a:t>
            </a:r>
            <a:endParaRPr lang="en-US" sz="2000" dirty="0">
              <a:latin typeface="+mn-lt"/>
            </a:endParaRPr>
          </a:p>
        </p:txBody>
      </p:sp>
      <p:pic>
        <p:nvPicPr>
          <p:cNvPr id="28" name="Picture 27" descr="Edittex">
            <a:extLst>
              <a:ext uri="{FF2B5EF4-FFF2-40B4-BE49-F238E27FC236}">
                <a16:creationId xmlns:a16="http://schemas.microsoft.com/office/drawing/2014/main" id="{BB261CA4-C07D-BFE6-DA3C-B68E6C12CBBD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3"/>
          <a:srcRect/>
          <a:stretch>
            <a:fillRect/>
          </a:stretch>
        </p:blipFill>
        <p:spPr bwMode="auto">
          <a:xfrm>
            <a:off x="5737225" y="4354513"/>
            <a:ext cx="2797175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8" descr="Edittex">
            <a:extLst>
              <a:ext uri="{FF2B5EF4-FFF2-40B4-BE49-F238E27FC236}">
                <a16:creationId xmlns:a16="http://schemas.microsoft.com/office/drawing/2014/main" id="{EE9D245E-6521-2B41-EECB-F39B76D4CFE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4"/>
          <a:srcRect/>
          <a:stretch>
            <a:fillRect/>
          </a:stretch>
        </p:blipFill>
        <p:spPr bwMode="auto">
          <a:xfrm>
            <a:off x="2006600" y="6037263"/>
            <a:ext cx="3708400" cy="66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92742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1B43787-1E62-91E2-93DC-FD8568B799E0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85800" y="255588"/>
            <a:ext cx="6248400" cy="5826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Вычисление градиента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E46C1BF7-F38F-F1CD-932D-D2EBB2C7E2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002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Calibri" pitchFamily="34" charset="0"/>
            </a:endParaRPr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517E308F-20B9-7DC4-300D-416F3B7936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8675" y="2971800"/>
          <a:ext cx="17716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2" imgW="1447560" imgH="457200" progId="Equation.3">
                  <p:embed/>
                </p:oleObj>
              </mc:Choice>
              <mc:Fallback>
                <p:oleObj name="Формула" r:id="rId2" imgW="1447560" imgH="457200" progId="Equation.3">
                  <p:embed/>
                  <p:pic>
                    <p:nvPicPr>
                      <p:cNvPr id="2048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8675" y="2971800"/>
                        <a:ext cx="1771650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>
            <a:extLst>
              <a:ext uri="{FF2B5EF4-FFF2-40B4-BE49-F238E27FC236}">
                <a16:creationId xmlns:a16="http://schemas.microsoft.com/office/drawing/2014/main" id="{0ACAE4CB-9A2D-7380-6B35-DDADD4FDB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419600"/>
            <a:ext cx="7315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>
                <a:latin typeface="+mn-lt"/>
              </a:rPr>
              <a:t>Математический смысл – приближенное вычисление производных по направлению</a:t>
            </a:r>
            <a:endParaRPr lang="ru-RU" sz="1400">
              <a:latin typeface="+mn-lt"/>
            </a:endParaRPr>
          </a:p>
        </p:txBody>
      </p:sp>
      <p:graphicFrame>
        <p:nvGraphicFramePr>
          <p:cNvPr id="6" name="Object 6">
            <a:extLst>
              <a:ext uri="{FF2B5EF4-FFF2-40B4-BE49-F238E27FC236}">
                <a16:creationId xmlns:a16="http://schemas.microsoft.com/office/drawing/2014/main" id="{10479CB1-1D77-0250-A114-1C7BBF4D83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7163" y="2895600"/>
          <a:ext cx="2203450" cy="765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4" imgW="2044440" imgH="711000" progId="Equation.3">
                  <p:embed/>
                </p:oleObj>
              </mc:Choice>
              <mc:Fallback>
                <p:oleObj name="Формула" r:id="rId4" imgW="2044440" imgH="711000" progId="Equation.3">
                  <p:embed/>
                  <p:pic>
                    <p:nvPicPr>
                      <p:cNvPr id="204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7163" y="2895600"/>
                        <a:ext cx="2203450" cy="765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7">
            <a:extLst>
              <a:ext uri="{FF2B5EF4-FFF2-40B4-BE49-F238E27FC236}">
                <a16:creationId xmlns:a16="http://schemas.microsoft.com/office/drawing/2014/main" id="{C2D5E436-C2FB-C2C0-2DC6-B5AE819567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0" y="2895600"/>
          <a:ext cx="2317750" cy="731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Формула" r:id="rId6" imgW="2247840" imgH="711000" progId="Equation.3">
                  <p:embed/>
                </p:oleObj>
              </mc:Choice>
              <mc:Fallback>
                <p:oleObj name="Формула" r:id="rId6" imgW="2247840" imgH="711000" progId="Equation.3">
                  <p:embed/>
                  <p:pic>
                    <p:nvPicPr>
                      <p:cNvPr id="2048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895600"/>
                        <a:ext cx="2317750" cy="7318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>
            <a:extLst>
              <a:ext uri="{FF2B5EF4-FFF2-40B4-BE49-F238E27FC236}">
                <a16:creationId xmlns:a16="http://schemas.microsoft.com/office/drawing/2014/main" id="{AF01B258-537A-C2B1-39D5-B16B5F1B75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768725"/>
            <a:ext cx="12192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Calibri" pitchFamily="34" charset="0"/>
              </a:rPr>
              <a:t>Робертса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9" name="Text Box 9">
            <a:extLst>
              <a:ext uri="{FF2B5EF4-FFF2-40B4-BE49-F238E27FC236}">
                <a16:creationId xmlns:a16="http://schemas.microsoft.com/office/drawing/2014/main" id="{526150BF-10AA-077C-3A4A-8B23F076AF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733800"/>
            <a:ext cx="10906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Calibri" pitchFamily="34" charset="0"/>
              </a:rPr>
              <a:t>Превитт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660BAF48-1B6B-5A3A-26DA-D4B06BE34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733800"/>
            <a:ext cx="116681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Calibri" pitchFamily="34" charset="0"/>
              </a:rPr>
              <a:t>Собеля</a:t>
            </a:r>
            <a:endParaRPr lang="ru-RU" sz="1000">
              <a:latin typeface="Calibri" pitchFamily="34" charset="0"/>
            </a:endParaRPr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F03B5AB2-ADB2-B37C-0A38-FC283BE7E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7315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>
                <a:latin typeface="+mn-lt"/>
              </a:rPr>
              <a:t>Семейство методов основано на приближенном вычисление градиента, анализе его направления и абсолютной величины. Свертка по функциям:</a:t>
            </a:r>
            <a:endParaRPr lang="ru-RU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004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3788BBB-33FC-A8CE-489B-65D6B13B24CC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09600" y="228600"/>
            <a:ext cx="7924800" cy="5826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Примеры карты силы краев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7697EEA1-03DD-8E64-C052-426BEEC8D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4478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6A7D29BA-7611-59E5-A7A7-8BA2B26BBB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447800"/>
            <a:ext cx="7315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>
                <a:latin typeface="+mn-lt"/>
              </a:rPr>
              <a:t>Примеры:</a:t>
            </a:r>
            <a:endParaRPr lang="ru-RU" sz="1400">
              <a:latin typeface="+mn-lt"/>
            </a:endParaRP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68476DDC-55A8-E0AF-647E-096400ADC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657600"/>
            <a:ext cx="1219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800" dirty="0" err="1">
                <a:latin typeface="+mn-lt"/>
              </a:rPr>
              <a:t>Робертса</a:t>
            </a:r>
            <a:endParaRPr lang="ru-RU" sz="1800" dirty="0">
              <a:latin typeface="+mn-lt"/>
            </a:endParaRPr>
          </a:p>
        </p:txBody>
      </p:sp>
      <p:sp>
        <p:nvSpPr>
          <p:cNvPr id="6" name="Text Box 6">
            <a:extLst>
              <a:ext uri="{FF2B5EF4-FFF2-40B4-BE49-F238E27FC236}">
                <a16:creationId xmlns:a16="http://schemas.microsoft.com/office/drawing/2014/main" id="{C104B579-3CDC-F420-7C90-8C98E3E1FE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3733800"/>
            <a:ext cx="10906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800">
                <a:latin typeface="+mn-lt"/>
              </a:rPr>
              <a:t>Превитт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62D03E5-D83F-F6AE-2A9E-E0F605AD1C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981700"/>
            <a:ext cx="116681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800">
                <a:latin typeface="+mn-lt"/>
              </a:rPr>
              <a:t>Собеля</a:t>
            </a:r>
          </a:p>
        </p:txBody>
      </p:sp>
      <p:pic>
        <p:nvPicPr>
          <p:cNvPr id="8" name="Picture 8" descr="roberet">
            <a:extLst>
              <a:ext uri="{FF2B5EF4-FFF2-40B4-BE49-F238E27FC236}">
                <a16:creationId xmlns:a16="http://schemas.microsoft.com/office/drawing/2014/main" id="{E14D0983-B5D4-ADB1-B9E5-1AA359990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057400"/>
            <a:ext cx="2895600" cy="1485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9" name="Picture 9" descr="prewitt_total">
            <a:extLst>
              <a:ext uri="{FF2B5EF4-FFF2-40B4-BE49-F238E27FC236}">
                <a16:creationId xmlns:a16="http://schemas.microsoft.com/office/drawing/2014/main" id="{87E2A7B4-CB6D-E3D4-AA85-AA777249A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057400"/>
            <a:ext cx="3038475" cy="155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sobel_total">
            <a:extLst>
              <a:ext uri="{FF2B5EF4-FFF2-40B4-BE49-F238E27FC236}">
                <a16:creationId xmlns:a16="http://schemas.microsoft.com/office/drawing/2014/main" id="{3C7AF756-C405-67E7-0119-BFB6B836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4227512"/>
            <a:ext cx="3048000" cy="156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3433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11582BB-A2E8-7BDC-4419-AFA422C45B1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609600" y="179388"/>
            <a:ext cx="8229600" cy="58261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/>
              <a:t>Выделение краев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48A308FB-69B2-31C1-09A2-18354A5D60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81927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 sz="2000">
              <a:latin typeface="Tahoma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F78BAAB-C329-2BEC-5937-F58E62AC5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85875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ru-RU" sz="2000" dirty="0">
                <a:latin typeface="+mn-lt"/>
              </a:rPr>
              <a:t>Вычисление градиента – это еще не всё…</a:t>
            </a:r>
            <a:br>
              <a:rPr lang="ru-RU" sz="2000" dirty="0">
                <a:latin typeface="+mn-lt"/>
              </a:rPr>
            </a:b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lang="ru-RU" sz="2000" dirty="0">
              <a:latin typeface="+mn-lt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lang="ru-RU" sz="2000" dirty="0">
                <a:latin typeface="+mn-lt"/>
              </a:rPr>
              <a:t>Чего не хватает?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ru-RU" sz="2000" dirty="0">
                <a:latin typeface="+mn-lt"/>
              </a:rPr>
              <a:t>Точности – края «толстые» и размытые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ru-RU" sz="2000" dirty="0">
                <a:latin typeface="+mn-lt"/>
              </a:rPr>
              <a:t>Информации о связности 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8272FB81-934C-FAE0-46F8-26C0ABD6DD93}"/>
              </a:ext>
            </a:extLst>
          </p:cNvPr>
          <p:cNvGrpSpPr>
            <a:grpSpLocks/>
          </p:cNvGrpSpPr>
          <p:nvPr/>
        </p:nvGrpSpPr>
        <p:grpSpPr bwMode="auto">
          <a:xfrm>
            <a:off x="1187450" y="1890713"/>
            <a:ext cx="3024188" cy="2568575"/>
            <a:chOff x="748" y="1389"/>
            <a:chExt cx="1905" cy="1618"/>
          </a:xfrm>
        </p:grpSpPr>
        <p:pic>
          <p:nvPicPr>
            <p:cNvPr id="6" name="Picture 6" descr="lena">
              <a:extLst>
                <a:ext uri="{FF2B5EF4-FFF2-40B4-BE49-F238E27FC236}">
                  <a16:creationId xmlns:a16="http://schemas.microsoft.com/office/drawing/2014/main" id="{96AC5A87-1B46-6759-1875-2A71D0E002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21" y="1389"/>
              <a:ext cx="1315" cy="1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 Box 7">
              <a:extLst>
                <a:ext uri="{FF2B5EF4-FFF2-40B4-BE49-F238E27FC236}">
                  <a16:creationId xmlns:a16="http://schemas.microsoft.com/office/drawing/2014/main" id="{8246D929-3AAE-CDFE-7667-927F5793E5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2795"/>
              <a:ext cx="190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ru-RU" sz="1600" dirty="0">
                  <a:latin typeface="Tahoma" pitchFamily="34" charset="0"/>
                </a:rPr>
                <a:t>Исходное изображение</a:t>
              </a:r>
              <a:endParaRPr lang="ru-RU" sz="1000" dirty="0">
                <a:latin typeface="Tahoma" pitchFamily="34" charset="0"/>
              </a:endParaRPr>
            </a:p>
          </p:txBody>
        </p:sp>
      </p:grpSp>
      <p:pic>
        <p:nvPicPr>
          <p:cNvPr id="8" name="Picture 9" descr="canny3">
            <a:extLst>
              <a:ext uri="{FF2B5EF4-FFF2-40B4-BE49-F238E27FC236}">
                <a16:creationId xmlns:a16="http://schemas.microsoft.com/office/drawing/2014/main" id="{5ABF27F6-AD09-54F5-A017-6EDC35A46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00563" y="1890713"/>
            <a:ext cx="2232025" cy="216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10">
            <a:extLst>
              <a:ext uri="{FF2B5EF4-FFF2-40B4-BE49-F238E27FC236}">
                <a16:creationId xmlns:a16="http://schemas.microsoft.com/office/drawing/2014/main" id="{057C7B68-1E0C-C4AF-6605-8065A1DB6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133850"/>
            <a:ext cx="2232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1600">
                <a:latin typeface="Tahoma" pitchFamily="34" charset="0"/>
              </a:rPr>
              <a:t>Карта силы краев</a:t>
            </a:r>
            <a:endParaRPr lang="ru-RU" sz="100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2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84EC6A5-7006-A3F2-E23C-F77FDF38E3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42875"/>
            <a:ext cx="9144000" cy="714375"/>
          </a:xfrm>
        </p:spPr>
        <p:txBody>
          <a:bodyPr/>
          <a:lstStyle/>
          <a:p>
            <a:pPr eaLnBrk="1" hangingPunct="1"/>
            <a:r>
              <a:rPr lang="ru-RU"/>
              <a:t>Разработка детектора краев</a:t>
            </a: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6992D9A-9FB0-7C47-6F11-509A4454F1CB}"/>
              </a:ext>
            </a:extLst>
          </p:cNvPr>
          <p:cNvSpPr txBox="1">
            <a:spLocks noChangeArrowheads="1"/>
          </p:cNvSpPr>
          <p:nvPr/>
        </p:nvSpPr>
        <p:spPr>
          <a:xfrm>
            <a:off x="381000" y="914400"/>
            <a:ext cx="8458200" cy="3514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Критерии качества детектора</a:t>
            </a:r>
            <a:r>
              <a:rPr lang="en-US"/>
              <a:t>:</a:t>
            </a:r>
          </a:p>
          <a:p>
            <a:pPr lvl="1"/>
            <a:r>
              <a:rPr lang="ru-RU" sz="1800" b="1"/>
              <a:t>Надежность</a:t>
            </a:r>
            <a:r>
              <a:rPr lang="en-US" sz="1800" b="1"/>
              <a:t>:</a:t>
            </a:r>
            <a:r>
              <a:rPr lang="en-US" sz="1800"/>
              <a:t> </a:t>
            </a:r>
            <a:r>
              <a:rPr lang="ru-RU" sz="1800"/>
              <a:t>оптимальный детектор должен редко ошибаться (ложные края и пропущенные края) </a:t>
            </a:r>
          </a:p>
          <a:p>
            <a:pPr lvl="1"/>
            <a:r>
              <a:rPr lang="ru-RU" sz="1800" b="1"/>
              <a:t>Точная локализация</a:t>
            </a:r>
            <a:r>
              <a:rPr lang="en-US" sz="1800" b="1"/>
              <a:t>:</a:t>
            </a:r>
            <a:r>
              <a:rPr lang="en-US" sz="1800"/>
              <a:t> </a:t>
            </a:r>
            <a:r>
              <a:rPr lang="ru-RU" sz="1800"/>
              <a:t>найденный край должен быть как можно ближе к истинному краю</a:t>
            </a:r>
            <a:endParaRPr lang="en-US" sz="1800"/>
          </a:p>
          <a:p>
            <a:pPr lvl="1"/>
            <a:r>
              <a:rPr lang="ru-RU" sz="1800" b="1"/>
              <a:t>Единственный отклик</a:t>
            </a:r>
            <a:r>
              <a:rPr lang="en-US" sz="1800" b="1"/>
              <a:t>:</a:t>
            </a:r>
            <a:r>
              <a:rPr lang="en-US" sz="1800"/>
              <a:t> </a:t>
            </a:r>
            <a:r>
              <a:rPr lang="ru-RU" sz="1800"/>
              <a:t>детектор должен выдавать одну точку для одной точки истинного края, т.е. локальных максимум вокруг края должно быть как можно меньше</a:t>
            </a:r>
          </a:p>
          <a:p>
            <a:pPr lvl="1"/>
            <a:r>
              <a:rPr lang="ru-RU" sz="1800" b="1"/>
              <a:t>Связанность: </a:t>
            </a:r>
            <a:r>
              <a:rPr lang="ru-RU" sz="1800"/>
              <a:t>хотим знать, какие пиксели принадлежат одной линии края</a:t>
            </a:r>
            <a:endParaRPr lang="en-US" sz="1800" dirty="0"/>
          </a:p>
        </p:txBody>
      </p:sp>
      <p:pic>
        <p:nvPicPr>
          <p:cNvPr id="4" name="Picture 4" descr="edge_detection">
            <a:extLst>
              <a:ext uri="{FF2B5EF4-FFF2-40B4-BE49-F238E27FC236}">
                <a16:creationId xmlns:a16="http://schemas.microsoft.com/office/drawing/2014/main" id="{8216429F-613E-719B-D086-5A0930848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4471988"/>
            <a:ext cx="5395912" cy="2309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E24A657B-81D7-24E4-11B8-B9C366B10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988" y="6553200"/>
            <a:ext cx="1592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latin typeface="Calibri" pitchFamily="34" charset="0"/>
              </a:rPr>
              <a:t>Source: L. </a:t>
            </a:r>
            <a:r>
              <a:rPr lang="en-US" sz="1400" dirty="0" err="1">
                <a:latin typeface="Calibri" pitchFamily="34" charset="0"/>
              </a:rPr>
              <a:t>Fei-Fei</a:t>
            </a:r>
            <a:endParaRPr lang="en-US" sz="14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3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09B39E0-8831-3CE7-B401-258050E3B7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9144000" cy="714375"/>
          </a:xfrm>
        </p:spPr>
        <p:txBody>
          <a:bodyPr/>
          <a:lstStyle/>
          <a:p>
            <a:pPr eaLnBrk="1" hangingPunct="1"/>
            <a:r>
              <a:rPr lang="ru-RU" dirty="0"/>
              <a:t>Детектор </a:t>
            </a:r>
            <a:r>
              <a:rPr lang="en-US" dirty="0"/>
              <a:t>Canny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FBE4C8A-636A-A720-72B2-9D2DA82D24C9}"/>
              </a:ext>
            </a:extLst>
          </p:cNvPr>
          <p:cNvSpPr txBox="1">
            <a:spLocks noChangeArrowheads="1"/>
          </p:cNvSpPr>
          <p:nvPr/>
        </p:nvSpPr>
        <p:spPr>
          <a:xfrm>
            <a:off x="357188" y="1447800"/>
            <a:ext cx="8501062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buFontTx/>
              <a:buAutoNum type="arabicPeriod"/>
            </a:pPr>
            <a:r>
              <a:rPr lang="ru-RU" sz="2400" dirty="0"/>
              <a:t>Свертка изображения с ядром – производной от фильтра гаусса</a:t>
            </a:r>
            <a:endParaRPr lang="en-US" sz="2400" dirty="0"/>
          </a:p>
          <a:p>
            <a:pPr marL="533400" indent="-533400">
              <a:buFontTx/>
              <a:buAutoNum type="arabicPeriod"/>
            </a:pPr>
            <a:r>
              <a:rPr lang="ru-RU" sz="2400" dirty="0"/>
              <a:t>Поиск нормы и направления градиента</a:t>
            </a:r>
            <a:endParaRPr lang="en-US" sz="2400" dirty="0"/>
          </a:p>
          <a:p>
            <a:pPr marL="533400" indent="-533400">
              <a:buFontTx/>
              <a:buAutoNum type="arabicPeriod"/>
            </a:pPr>
            <a:r>
              <a:rPr lang="ru-RU" sz="2400" dirty="0"/>
              <a:t>Выделение локальных максимумов (</a:t>
            </a:r>
            <a:r>
              <a:rPr lang="en-US" sz="2400" dirty="0"/>
              <a:t>Non-maximum suppression</a:t>
            </a:r>
            <a:r>
              <a:rPr lang="ru-RU" sz="2400" dirty="0"/>
              <a:t>)</a:t>
            </a:r>
            <a:endParaRPr lang="en-US" sz="2400" dirty="0"/>
          </a:p>
          <a:p>
            <a:pPr marL="838200" lvl="1" indent="-381000"/>
            <a:r>
              <a:rPr lang="ru-RU" dirty="0"/>
              <a:t>Утоньшение полос в несколько пикселей до одного пикселя </a:t>
            </a:r>
          </a:p>
          <a:p>
            <a:pPr marL="533400" indent="-533400">
              <a:buFontTx/>
              <a:buAutoNum type="arabicPeriod"/>
            </a:pPr>
            <a:r>
              <a:rPr lang="ru-RU" sz="2400" dirty="0"/>
              <a:t>Связывание краев и обрезание по порогу (гистерезис)</a:t>
            </a:r>
            <a:r>
              <a:rPr lang="en-US" sz="2400" dirty="0"/>
              <a:t> :</a:t>
            </a:r>
          </a:p>
          <a:p>
            <a:pPr marL="838200" lvl="1" indent="-381000"/>
            <a:r>
              <a:rPr lang="ru-RU" dirty="0"/>
              <a:t>Определяем два порога: нижний и верхний</a:t>
            </a:r>
            <a:endParaRPr lang="en-US" dirty="0"/>
          </a:p>
          <a:p>
            <a:pPr marL="838200" lvl="1" indent="-381000"/>
            <a:r>
              <a:rPr lang="ru-RU" dirty="0"/>
              <a:t>Верхний порог используем для инициализации кривых</a:t>
            </a:r>
          </a:p>
          <a:p>
            <a:pPr marL="838200" lvl="1" indent="-381000"/>
            <a:r>
              <a:rPr lang="ru-RU" dirty="0"/>
              <a:t>Нижний порог используем для продолжения кривых</a:t>
            </a:r>
            <a:endParaRPr lang="en-US" b="1" dirty="0"/>
          </a:p>
          <a:p>
            <a:pPr marL="1257300" lvl="2" indent="-342900"/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8888B53E-7D84-E843-7E25-46BF40E81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6553200"/>
            <a:ext cx="23415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Calibri" pitchFamily="34" charset="0"/>
              </a:rPr>
              <a:t>Source: D. Lowe, L. Fei-Fei</a:t>
            </a:r>
          </a:p>
        </p:txBody>
      </p:sp>
    </p:spTree>
    <p:extLst>
      <p:ext uri="{BB962C8B-B14F-4D97-AF65-F5344CB8AC3E}">
        <p14:creationId xmlns:p14="http://schemas.microsoft.com/office/powerpoint/2010/main" val="334715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D6AF430F-F111-A858-22E7-9F50063FD0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42875"/>
            <a:ext cx="6705600" cy="714375"/>
          </a:xfrm>
        </p:spPr>
        <p:txBody>
          <a:bodyPr/>
          <a:lstStyle/>
          <a:p>
            <a:pPr eaLnBrk="1" hangingPunct="1"/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3484388-C3D6-AAEB-B441-EBAD867648B0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5791200"/>
            <a:ext cx="77724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ru-RU"/>
              <a:t>Исходное изображение </a:t>
            </a:r>
            <a:r>
              <a:rPr lang="en-US"/>
              <a:t>(Lena)</a:t>
            </a:r>
          </a:p>
        </p:txBody>
      </p:sp>
      <p:pic>
        <p:nvPicPr>
          <p:cNvPr id="4" name="Picture 4" descr="lena">
            <a:extLst>
              <a:ext uri="{FF2B5EF4-FFF2-40B4-BE49-F238E27FC236}">
                <a16:creationId xmlns:a16="http://schemas.microsoft.com/office/drawing/2014/main" id="{9CAD59DE-B9CB-BE0A-E8EA-7B542F43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136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4">
            <a:extLst>
              <a:ext uri="{FF2B5EF4-FFF2-40B4-BE49-F238E27FC236}">
                <a16:creationId xmlns:a16="http://schemas.microsoft.com/office/drawing/2014/main" id="{C8CC2320-68DC-8FCD-90A1-B3FD7FBFD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0375" y="6429375"/>
            <a:ext cx="41941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Slide credit: Fei-Fei, Fergus &amp; Torralba </a:t>
            </a:r>
          </a:p>
        </p:txBody>
      </p:sp>
      <p:pic>
        <p:nvPicPr>
          <p:cNvPr id="5" name="Picture 2" descr="031111_034757+8_beijing_e031124">
            <a:hlinkClick r:id="rId2"/>
            <a:extLst>
              <a:ext uri="{FF2B5EF4-FFF2-40B4-BE49-F238E27FC236}">
                <a16:creationId xmlns:a16="http://schemas.microsoft.com/office/drawing/2014/main" id="{87D2021C-8CAC-632E-EDA3-93F040014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18000"/>
          </a:blip>
          <a:srcRect l="7777" t="1466" r="16173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E4C64599-EB34-C9A1-BACB-52DA8B4DD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0650"/>
            <a:ext cx="67754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600" dirty="0"/>
              <a:t>Поиск и локализация объектов</a:t>
            </a:r>
            <a:endParaRPr lang="en-US" sz="3600" dirty="0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5462E8B-013D-7673-E1FB-3CC40E506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1828800"/>
            <a:ext cx="18288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Здание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215978FA-6C16-C6D6-F164-861C87F7A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95600"/>
            <a:ext cx="11430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Флаг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9" name="Slide Number Placeholder 15">
            <a:extLst>
              <a:ext uri="{FF2B5EF4-FFF2-40B4-BE49-F238E27FC236}">
                <a16:creationId xmlns:a16="http://schemas.microsoft.com/office/drawing/2014/main" id="{6FA360A9-5E9F-0D77-DF33-1A5797253EF8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3050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r>
              <a:rPr lang="en-US" sz="1400"/>
              <a:t>Slide </a:t>
            </a:r>
            <a:fld id="{42B024CA-959F-4A3D-96A0-16C121EE7F32}" type="slidenum">
              <a:rPr lang="ru-RU" sz="1400"/>
              <a:pPr algn="r" eaLnBrk="1" hangingPunct="1"/>
              <a:t>4</a:t>
            </a:fld>
            <a:endParaRPr lang="ru-RU" sz="1400"/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858E997B-0CBF-BD7E-034E-D31EE2DD9A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419600"/>
            <a:ext cx="762000" cy="99060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1" name="Rectangle 18">
            <a:extLst>
              <a:ext uri="{FF2B5EF4-FFF2-40B4-BE49-F238E27FC236}">
                <a16:creationId xmlns:a16="http://schemas.microsoft.com/office/drawing/2014/main" id="{970C4702-15E8-9DD9-E326-236463590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562600"/>
            <a:ext cx="3810000" cy="12954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0D5539D5-45FB-7C4B-FD0F-A9AFB35AE3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5181600"/>
            <a:ext cx="13716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Автобус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Rectangle 19">
            <a:extLst>
              <a:ext uri="{FF2B5EF4-FFF2-40B4-BE49-F238E27FC236}">
                <a16:creationId xmlns:a16="http://schemas.microsoft.com/office/drawing/2014/main" id="{5F78F982-290C-342A-FEBC-E9E86752C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5562600"/>
            <a:ext cx="2286000" cy="10668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214BBBE6-14F8-60F6-7996-08FEDE932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914400"/>
            <a:ext cx="7924800" cy="34290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79394C29-9C66-F326-B847-AAA7109B1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48200"/>
            <a:ext cx="2743200" cy="60960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845CE0CE-7241-3B77-F09F-351D8E180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52800"/>
            <a:ext cx="685800" cy="1219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105EC1DF-E141-DCDB-4F96-5911B6664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2590800"/>
            <a:ext cx="685800" cy="12192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0D24B2CE-468E-B40B-FA03-5E90FDDC0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2743200"/>
            <a:ext cx="685800" cy="91440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11">
            <a:extLst>
              <a:ext uri="{FF2B5EF4-FFF2-40B4-BE49-F238E27FC236}">
                <a16:creationId xmlns:a16="http://schemas.microsoft.com/office/drawing/2014/main" id="{13F01649-27EC-A32F-42DA-EDDD5F3B9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5181600"/>
            <a:ext cx="13716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Автобус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580ACA34-3B19-A6E4-8CDA-482CFC474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886200"/>
            <a:ext cx="11430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Лицо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1F1C73F6-9D5C-BC90-0349-60AEF5E1F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91000"/>
            <a:ext cx="14478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Текст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A676B1AC-04DD-654D-C104-7B4C81F8E0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4495800"/>
            <a:ext cx="3657600" cy="609600"/>
          </a:xfrm>
          <a:prstGeom prst="rect">
            <a:avLst/>
          </a:prstGeom>
          <a:noFill/>
          <a:ln w="25400">
            <a:solidFill>
              <a:srgbClr val="FFFF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671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E0E5610-3172-FEEC-386D-F26C0F76F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42875"/>
            <a:ext cx="9144000" cy="714375"/>
          </a:xfrm>
        </p:spPr>
        <p:txBody>
          <a:bodyPr/>
          <a:lstStyle/>
          <a:p>
            <a:pPr eaLnBrk="1" hangingPunct="1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" name="Picture 3" descr="canny3">
            <a:extLst>
              <a:ext uri="{FF2B5EF4-FFF2-40B4-BE49-F238E27FC236}">
                <a16:creationId xmlns:a16="http://schemas.microsoft.com/office/drawing/2014/main" id="{B2A5EBB6-44AC-DC8A-3D56-044163834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250950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1EFDD77C-0443-F14F-FF93-9DEB1EAB62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ru-RU" dirty="0">
                <a:latin typeface="+mn-lt"/>
              </a:rPr>
              <a:t>Норма градиента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9139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9692AB7-0A44-816A-D07A-884397E178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42875"/>
            <a:ext cx="6934200" cy="714375"/>
          </a:xfrm>
        </p:spPr>
        <p:txBody>
          <a:bodyPr/>
          <a:lstStyle/>
          <a:p>
            <a:pPr eaLnBrk="1" hangingPunct="1"/>
            <a:r>
              <a:rPr lang="ru-RU" dirty="0"/>
              <a:t>Пример</a:t>
            </a:r>
            <a:endParaRPr lang="en-US" dirty="0"/>
          </a:p>
        </p:txBody>
      </p:sp>
      <p:pic>
        <p:nvPicPr>
          <p:cNvPr id="3" name="Picture 3" descr="canny4">
            <a:extLst>
              <a:ext uri="{FF2B5EF4-FFF2-40B4-BE49-F238E27FC236}">
                <a16:creationId xmlns:a16="http://schemas.microsoft.com/office/drawing/2014/main" id="{A0D0A4DD-B14E-C9C0-B55C-989331ADB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252538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AC3E3F4C-37D7-6C65-374D-7CAF7183C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912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ru-RU" dirty="0">
                <a:latin typeface="+mn-lt"/>
              </a:rPr>
              <a:t>Отсечение по порогу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5423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nny5">
            <a:extLst>
              <a:ext uri="{FF2B5EF4-FFF2-40B4-BE49-F238E27FC236}">
                <a16:creationId xmlns:a16="http://schemas.microsoft.com/office/drawing/2014/main" id="{97B43D28-E275-4EE9-A7BD-8338FEBC8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252538"/>
            <a:ext cx="4387850" cy="438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621517AB-D426-88C4-DC73-7A622515E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42875"/>
            <a:ext cx="9144000" cy="714375"/>
          </a:xfrm>
        </p:spPr>
        <p:txBody>
          <a:bodyPr/>
          <a:lstStyle/>
          <a:p>
            <a:pPr eaLnBrk="1" hangingPunct="1"/>
            <a:r>
              <a:rPr lang="ru-RU" dirty="0"/>
              <a:t>Пример</a:t>
            </a:r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71F1AB9-64D5-6F20-90E6-C70604497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ru-RU" dirty="0" err="1">
                <a:latin typeface="+mn-lt"/>
              </a:rPr>
              <a:t>Утоньшение</a:t>
            </a:r>
            <a:endParaRPr lang="en-US" dirty="0">
              <a:latin typeface="+mn-lt"/>
            </a:endParaRPr>
          </a:p>
          <a:p>
            <a:pPr marL="342900" indent="-342900" algn="ctr">
              <a:spcBef>
                <a:spcPct val="20000"/>
              </a:spcBef>
            </a:pPr>
            <a:r>
              <a:rPr lang="en-US" sz="2000" dirty="0">
                <a:latin typeface="+mn-lt"/>
              </a:rPr>
              <a:t>(non-maximum suppression)</a:t>
            </a:r>
          </a:p>
        </p:txBody>
      </p:sp>
    </p:spTree>
    <p:extLst>
      <p:ext uri="{BB962C8B-B14F-4D97-AF65-F5344CB8AC3E}">
        <p14:creationId xmlns:p14="http://schemas.microsoft.com/office/powerpoint/2010/main" val="2834543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1E6D-F3C9-3436-64C6-057EC3BEF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838200"/>
          </a:xfrm>
        </p:spPr>
        <p:txBody>
          <a:bodyPr>
            <a:normAutofit fontScale="90000"/>
          </a:bodyPr>
          <a:lstStyle/>
          <a:p>
            <a:r>
              <a:rPr lang="ru-RU" dirty="0"/>
              <a:t>Резюме сопоставления шаблонов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32778-852A-168A-5668-092F2C68A36F}"/>
              </a:ext>
            </a:extLst>
          </p:cNvPr>
          <p:cNvSpPr/>
          <p:nvPr/>
        </p:nvSpPr>
        <p:spPr>
          <a:xfrm>
            <a:off x="381000" y="1114485"/>
            <a:ext cx="8305800" cy="3810274"/>
          </a:xfrm>
          <a:prstGeom prst="rect">
            <a:avLst/>
          </a:prstGeom>
        </p:spPr>
        <p:txBody>
          <a:bodyPr>
            <a:spAutoFit/>
          </a:bodyPr>
          <a:lstStyle/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400" kern="0" dirty="0"/>
              <a:t>Подходит в тех случаях, когда объекты фиксированы и модель преобразования не очень сложная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/>
              <a:t>Цифры на знаках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/>
              <a:t>Цифры на конвертах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/>
              <a:t>Аэрофотосъёмка / Космическая съёмка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defRPr/>
            </a:pPr>
            <a:r>
              <a:rPr lang="ru-RU" kern="0" dirty="0"/>
              <a:t> 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kern="0" dirty="0"/>
              <a:t>Не очень быстрые методы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  <a:defRPr/>
            </a:pPr>
            <a:r>
              <a:rPr lang="ru-RU" sz="2000" kern="0" dirty="0"/>
              <a:t>Требуются специальные процедуры для ускорения, пр. отбраковка ложных фрагментов по упрощённым критериям и т.д.</a:t>
            </a:r>
          </a:p>
        </p:txBody>
      </p:sp>
      <p:pic>
        <p:nvPicPr>
          <p:cNvPr id="4" name="Content Placeholder 5" descr="gra_0929-0s.bmp">
            <a:extLst>
              <a:ext uri="{FF2B5EF4-FFF2-40B4-BE49-F238E27FC236}">
                <a16:creationId xmlns:a16="http://schemas.microsoft.com/office/drawing/2014/main" id="{0A9F9404-EA43-280A-495F-73C3C0F594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5516562"/>
            <a:ext cx="3962400" cy="88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1">
            <a:extLst>
              <a:ext uri="{FF2B5EF4-FFF2-40B4-BE49-F238E27FC236}">
                <a16:creationId xmlns:a16="http://schemas.microsoft.com/office/drawing/2014/main" id="{CB8FD3C2-5373-F3BD-3A9B-D62BAB553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2650" y="5791200"/>
            <a:ext cx="130516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ru-RU" dirty="0"/>
              <a:t>Номера</a:t>
            </a:r>
          </a:p>
        </p:txBody>
      </p:sp>
    </p:spTree>
    <p:extLst>
      <p:ext uri="{BB962C8B-B14F-4D97-AF65-F5344CB8AC3E}">
        <p14:creationId xmlns:p14="http://schemas.microsoft.com/office/powerpoint/2010/main" val="19144633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8FE3551F-62AB-352D-D17D-469F6D284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163" y="-76200"/>
            <a:ext cx="7793037" cy="1143000"/>
          </a:xfrm>
        </p:spPr>
        <p:txBody>
          <a:bodyPr/>
          <a:lstStyle/>
          <a:p>
            <a:pPr eaLnBrk="1" hangingPunct="1"/>
            <a:r>
              <a:rPr lang="ru-RU"/>
              <a:t>Бинаризация изображений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FE2E75E-388E-F56E-9039-10CF2C134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002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A4E1949-8B91-F192-447B-9CB926C27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581400"/>
            <a:ext cx="7086600" cy="307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</a:pPr>
            <a:r>
              <a:rPr lang="ru-RU" dirty="0"/>
              <a:t>  </a:t>
            </a:r>
            <a:r>
              <a:rPr lang="ru-RU" sz="2200" dirty="0"/>
              <a:t>Пиксель бинарного изображения может принимать только значения 0 и 1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</a:pPr>
            <a:r>
              <a:rPr lang="ru-RU" sz="2200" dirty="0"/>
              <a:t>  Бинаризация – построение бинарного изображения по полутоновому / цветному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</a:pPr>
            <a:r>
              <a:rPr lang="ru-RU" sz="2200" dirty="0"/>
              <a:t>  Смысл?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</a:pPr>
            <a:r>
              <a:rPr lang="ru-RU" dirty="0"/>
              <a:t> </a:t>
            </a:r>
            <a:r>
              <a:rPr lang="ru-RU" sz="2000" dirty="0"/>
              <a:t> Разделить изображение на фон и контрастные объекты</a:t>
            </a:r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0000"/>
              <a:buFont typeface="Arial" charset="0"/>
              <a:buChar char="•"/>
            </a:pPr>
            <a:r>
              <a:rPr lang="ru-RU" sz="2000" dirty="0"/>
              <a:t>  Объекты помечены 1, фон 0</a:t>
            </a:r>
          </a:p>
        </p:txBody>
      </p:sp>
      <p:pic>
        <p:nvPicPr>
          <p:cNvPr id="5" name="Picture 5" descr="thresh_binary">
            <a:extLst>
              <a:ext uri="{FF2B5EF4-FFF2-40B4-BE49-F238E27FC236}">
                <a16:creationId xmlns:a16="http://schemas.microsoft.com/office/drawing/2014/main" id="{AAB35F14-289A-1153-445D-445051C33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1143000"/>
            <a:ext cx="327660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hresh_example">
            <a:extLst>
              <a:ext uri="{FF2B5EF4-FFF2-40B4-BE49-F238E27FC236}">
                <a16:creationId xmlns:a16="http://schemas.microsoft.com/office/drawing/2014/main" id="{98528B98-8000-D5D4-43F4-BF450F7E4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43000"/>
            <a:ext cx="3200400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7">
            <a:extLst>
              <a:ext uri="{FF2B5EF4-FFF2-40B4-BE49-F238E27FC236}">
                <a16:creationId xmlns:a16="http://schemas.microsoft.com/office/drawing/2014/main" id="{85DEE743-99DE-EF2D-6ADD-0C3686A67954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3622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989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C432294-234E-BDE0-8487-C81D7922D7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93038" cy="1143000"/>
          </a:xfrm>
        </p:spPr>
        <p:txBody>
          <a:bodyPr/>
          <a:lstStyle/>
          <a:p>
            <a:pPr eaLnBrk="1" hangingPunct="1"/>
            <a:r>
              <a:rPr lang="ru-RU"/>
              <a:t>Пороговая фильтрация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249FDA4-5DE7-87E3-B548-ECC968AE0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63675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2A4DF64D-D4AB-213A-ED77-87A8B9091A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25538"/>
            <a:ext cx="7086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ru-RU" sz="2000" dirty="0"/>
              <a:t> Простейший вариант - пороговая фильтрация (</a:t>
            </a:r>
            <a:r>
              <a:rPr lang="en-US" sz="2000" dirty="0"/>
              <a:t>thresholding)</a:t>
            </a:r>
            <a:endParaRPr lang="ru-RU" sz="2000" dirty="0"/>
          </a:p>
          <a:p>
            <a:pPr lvl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ru-RU" sz="2000" dirty="0"/>
              <a:t>  Выделение областей, яркость которых выше/ниже некоторого порога, заданного «извне»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ru-RU" sz="2000" dirty="0"/>
          </a:p>
        </p:txBody>
      </p:sp>
      <p:pic>
        <p:nvPicPr>
          <p:cNvPr id="5" name="Picture 5" descr="thresh_binary">
            <a:extLst>
              <a:ext uri="{FF2B5EF4-FFF2-40B4-BE49-F238E27FC236}">
                <a16:creationId xmlns:a16="http://schemas.microsoft.com/office/drawing/2014/main" id="{1AB845C5-F978-C83D-FFA9-CD12A2A8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3657600"/>
            <a:ext cx="3276600" cy="242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thresh_example">
            <a:extLst>
              <a:ext uri="{FF2B5EF4-FFF2-40B4-BE49-F238E27FC236}">
                <a16:creationId xmlns:a16="http://schemas.microsoft.com/office/drawing/2014/main" id="{CCD64787-D83A-5F7E-1097-DA8E292FB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657600"/>
            <a:ext cx="3200400" cy="236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7">
            <a:extLst>
              <a:ext uri="{FF2B5EF4-FFF2-40B4-BE49-F238E27FC236}">
                <a16:creationId xmlns:a16="http://schemas.microsoft.com/office/drawing/2014/main" id="{FF4AB6E0-9FCD-2348-486F-1C98C13E6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2400" y="4876800"/>
            <a:ext cx="1143000" cy="0"/>
          </a:xfrm>
          <a:prstGeom prst="line">
            <a:avLst/>
          </a:prstGeom>
          <a:noFill/>
          <a:ln w="762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9898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F02FED9-D898-DF32-9F03-8C136427C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93038" cy="1143000"/>
          </a:xfrm>
        </p:spPr>
        <p:txBody>
          <a:bodyPr/>
          <a:lstStyle/>
          <a:p>
            <a:pPr eaLnBrk="1" hangingPunct="1"/>
            <a:r>
              <a:rPr lang="ru-RU"/>
              <a:t>Пороговая фильтрация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A26CEBBC-6213-4ED3-A34F-A030A43E9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2954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00D227D6-A469-C999-9282-2EA006323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371600"/>
            <a:ext cx="7086600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Более интересный способ – определение порога автоматически, по характеристикам изображения</a:t>
            </a:r>
            <a:endParaRPr lang="en-US" sz="2000" dirty="0"/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ru-RU" sz="2000" dirty="0"/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ru-RU" sz="2000" dirty="0"/>
              <a:t> Анализ гистограммы </a:t>
            </a:r>
            <a:endParaRPr lang="ru-RU" sz="1600" dirty="0"/>
          </a:p>
        </p:txBody>
      </p:sp>
      <p:pic>
        <p:nvPicPr>
          <p:cNvPr id="5" name="Picture 5" descr="fip357">
            <a:extLst>
              <a:ext uri="{FF2B5EF4-FFF2-40B4-BE49-F238E27FC236}">
                <a16:creationId xmlns:a16="http://schemas.microsoft.com/office/drawing/2014/main" id="{D35C1440-255E-E436-EB29-2B55F182A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732213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fip358">
            <a:extLst>
              <a:ext uri="{FF2B5EF4-FFF2-40B4-BE49-F238E27FC236}">
                <a16:creationId xmlns:a16="http://schemas.microsoft.com/office/drawing/2014/main" id="{6AC00FBD-A1D7-B73F-0156-7124279D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3732213"/>
            <a:ext cx="3733800" cy="2328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37616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0FD368D-483D-CDE4-58BF-68305DA6D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163" y="-76200"/>
            <a:ext cx="7793037" cy="1143000"/>
          </a:xfrm>
        </p:spPr>
        <p:txBody>
          <a:bodyPr/>
          <a:lstStyle/>
          <a:p>
            <a:pPr eaLnBrk="1" hangingPunct="1"/>
            <a:r>
              <a:rPr lang="ru-RU" dirty="0"/>
              <a:t>Адаптивная бинаризация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6F31B692-196C-0BED-C343-A4711DA6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22400"/>
            <a:ext cx="75438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97EA0646-09BC-4B44-6135-9A323D2DB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98600"/>
            <a:ext cx="7086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ru-RU" sz="2000" dirty="0"/>
              <a:t>	Необходима в случае неравномерной яркости фона</a:t>
            </a:r>
            <a:r>
              <a:rPr lang="en-US" sz="2000" dirty="0"/>
              <a:t>/</a:t>
            </a:r>
            <a:r>
              <a:rPr lang="ru-RU" sz="2000" dirty="0"/>
              <a:t>объекта.</a:t>
            </a:r>
            <a:br>
              <a:rPr lang="ru-RU" sz="2000" dirty="0"/>
            </a:br>
            <a:endParaRPr lang="ru-RU" sz="2000" dirty="0"/>
          </a:p>
        </p:txBody>
      </p:sp>
      <p:pic>
        <p:nvPicPr>
          <p:cNvPr id="7" name="Picture 1029" descr="son1">
            <a:extLst>
              <a:ext uri="{FF2B5EF4-FFF2-40B4-BE49-F238E27FC236}">
                <a16:creationId xmlns:a16="http://schemas.microsoft.com/office/drawing/2014/main" id="{D58574E7-BDEF-DB99-AFA9-F5469F64F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5100" y="2844800"/>
            <a:ext cx="1951038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1032" descr="son1adp3">
            <a:extLst>
              <a:ext uri="{FF2B5EF4-FFF2-40B4-BE49-F238E27FC236}">
                <a16:creationId xmlns:a16="http://schemas.microsoft.com/office/drawing/2014/main" id="{4F0AC2A3-D862-B3F9-96A2-594F7604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1463" y="2844800"/>
            <a:ext cx="1951037" cy="2590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63090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9229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31111_034757+8_beijing_e031124">
            <a:hlinkClick r:id="rId2"/>
            <a:extLst>
              <a:ext uri="{FF2B5EF4-FFF2-40B4-BE49-F238E27FC236}">
                <a16:creationId xmlns:a16="http://schemas.microsoft.com/office/drawing/2014/main" id="{597C4DCA-309B-117F-9E19-14BC407B0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 contrast="18000"/>
          </a:blip>
          <a:srcRect l="7777" t="1466" r="16173"/>
          <a:stretch>
            <a:fillRect/>
          </a:stretch>
        </p:blipFill>
        <p:spPr bwMode="auto">
          <a:xfrm>
            <a:off x="0" y="762000"/>
            <a:ext cx="9144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3">
            <a:extLst>
              <a:ext uri="{FF2B5EF4-FFF2-40B4-BE49-F238E27FC236}">
                <a16:creationId xmlns:a16="http://schemas.microsoft.com/office/drawing/2014/main" id="{45825D1B-BBEF-9C4B-92FA-1930333CD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120650"/>
            <a:ext cx="561816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3200"/>
              <a:t>Семантическая сегментация</a:t>
            </a:r>
            <a:endParaRPr lang="en-US" sz="3200"/>
          </a:p>
        </p:txBody>
      </p:sp>
      <p:sp>
        <p:nvSpPr>
          <p:cNvPr id="4" name="Date Placeholder 10">
            <a:extLst>
              <a:ext uri="{FF2B5EF4-FFF2-40B4-BE49-F238E27FC236}">
                <a16:creationId xmlns:a16="http://schemas.microsoft.com/office/drawing/2014/main" id="{967B3E79-BCBC-F79B-7068-0370D952AACF}"/>
              </a:ext>
            </a:extLst>
          </p:cNvPr>
          <p:cNvSpPr txBox="1">
            <a:spLocks noGrp="1"/>
          </p:cNvSpPr>
          <p:nvPr/>
        </p:nvSpPr>
        <p:spPr bwMode="auto">
          <a:xfrm>
            <a:off x="28575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eaLnBrk="1" hangingPunct="1"/>
            <a:fld id="{5B33A06F-3E08-4367-8E26-3530B4287623}" type="datetime1">
              <a:rPr lang="ru-RU" sz="1400"/>
              <a:pPr eaLnBrk="1" hangingPunct="1"/>
              <a:t>06.11.2023</a:t>
            </a:fld>
            <a:endParaRPr lang="ru-RU" sz="1400"/>
          </a:p>
        </p:txBody>
      </p:sp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0392C5C2-B11D-6F9D-2DF9-9E27043B39CB}"/>
              </a:ext>
            </a:extLst>
          </p:cNvPr>
          <p:cNvSpPr txBox="1">
            <a:spLocks noGrp="1"/>
          </p:cNvSpPr>
          <p:nvPr/>
        </p:nvSpPr>
        <p:spPr bwMode="auto">
          <a:xfrm>
            <a:off x="6553200" y="6248400"/>
            <a:ext cx="23050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eaLnBrk="1" hangingPunct="1"/>
            <a:r>
              <a:rPr lang="en-US" sz="1400"/>
              <a:t>Slide </a:t>
            </a:r>
            <a:fld id="{75855959-D9EA-4213-87C4-C94E2A371BCB}" type="slidenum">
              <a:rPr lang="ru-RU" sz="1400"/>
              <a:pPr algn="r" eaLnBrk="1" hangingPunct="1"/>
              <a:t>5</a:t>
            </a:fld>
            <a:endParaRPr lang="ru-RU" sz="1400"/>
          </a:p>
        </p:txBody>
      </p:sp>
      <p:sp>
        <p:nvSpPr>
          <p:cNvPr id="6" name="Line 13">
            <a:extLst>
              <a:ext uri="{FF2B5EF4-FFF2-40B4-BE49-F238E27FC236}">
                <a16:creationId xmlns:a16="http://schemas.microsoft.com/office/drawing/2014/main" id="{A112A6B1-78A8-2E31-C66A-BD7DBE175DB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0" y="4267200"/>
            <a:ext cx="16002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23759D1A-2F9E-86AD-BFB0-5AF21019B0D5}"/>
              </a:ext>
            </a:extLst>
          </p:cNvPr>
          <p:cNvSpPr>
            <a:spLocks/>
          </p:cNvSpPr>
          <p:nvPr/>
        </p:nvSpPr>
        <p:spPr bwMode="auto">
          <a:xfrm>
            <a:off x="0" y="762000"/>
            <a:ext cx="9144000" cy="3733800"/>
          </a:xfrm>
          <a:custGeom>
            <a:avLst/>
            <a:gdLst>
              <a:gd name="T0" fmla="*/ 0 w 5760"/>
              <a:gd name="T1" fmla="*/ 2147483647 h 2352"/>
              <a:gd name="T2" fmla="*/ 2147483647 w 5760"/>
              <a:gd name="T3" fmla="*/ 2147483647 h 2352"/>
              <a:gd name="T4" fmla="*/ 2147483647 w 5760"/>
              <a:gd name="T5" fmla="*/ 2147483647 h 2352"/>
              <a:gd name="T6" fmla="*/ 1572577364 w 5760"/>
              <a:gd name="T7" fmla="*/ 2147483647 h 2352"/>
              <a:gd name="T8" fmla="*/ 2147483647 w 5760"/>
              <a:gd name="T9" fmla="*/ 2147483647 h 2352"/>
              <a:gd name="T10" fmla="*/ 2147483647 w 5760"/>
              <a:gd name="T11" fmla="*/ 2147483647 h 2352"/>
              <a:gd name="T12" fmla="*/ 2147483647 w 5760"/>
              <a:gd name="T13" fmla="*/ 2147483647 h 2352"/>
              <a:gd name="T14" fmla="*/ 2147483647 w 5760"/>
              <a:gd name="T15" fmla="*/ 2147483647 h 2352"/>
              <a:gd name="T16" fmla="*/ 2147483647 w 5760"/>
              <a:gd name="T17" fmla="*/ 2147483647 h 2352"/>
              <a:gd name="T18" fmla="*/ 2147483647 w 5760"/>
              <a:gd name="T19" fmla="*/ 1330642344 h 2352"/>
              <a:gd name="T20" fmla="*/ 2147483647 w 5760"/>
              <a:gd name="T21" fmla="*/ 725804897 h 2352"/>
              <a:gd name="T22" fmla="*/ 2147483647 w 5760"/>
              <a:gd name="T23" fmla="*/ 725804897 h 2352"/>
              <a:gd name="T24" fmla="*/ 2147483647 w 5760"/>
              <a:gd name="T25" fmla="*/ 1088707445 h 2352"/>
              <a:gd name="T26" fmla="*/ 2147483647 w 5760"/>
              <a:gd name="T27" fmla="*/ 362902449 h 2352"/>
              <a:gd name="T28" fmla="*/ 2147483647 w 5760"/>
              <a:gd name="T29" fmla="*/ 0 h 2352"/>
              <a:gd name="T30" fmla="*/ 2147483647 w 5760"/>
              <a:gd name="T31" fmla="*/ 0 h 2352"/>
              <a:gd name="T32" fmla="*/ 2147483647 w 5760"/>
              <a:gd name="T33" fmla="*/ 362902449 h 2352"/>
              <a:gd name="T34" fmla="*/ 2147483647 w 5760"/>
              <a:gd name="T35" fmla="*/ 1814512540 h 2352"/>
              <a:gd name="T36" fmla="*/ 2147483647 w 5760"/>
              <a:gd name="T37" fmla="*/ 0 h 2352"/>
              <a:gd name="T38" fmla="*/ 0 w 5760"/>
              <a:gd name="T39" fmla="*/ 0 h 2352"/>
              <a:gd name="T40" fmla="*/ 0 w 5760"/>
              <a:gd name="T41" fmla="*/ 2147483647 h 235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5760"/>
              <a:gd name="T64" fmla="*/ 0 h 2352"/>
              <a:gd name="T65" fmla="*/ 5760 w 5760"/>
              <a:gd name="T66" fmla="*/ 2352 h 2352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5760" h="2352">
                <a:moveTo>
                  <a:pt x="0" y="2352"/>
                </a:moveTo>
                <a:lnTo>
                  <a:pt x="1008" y="2256"/>
                </a:lnTo>
                <a:lnTo>
                  <a:pt x="960" y="1824"/>
                </a:lnTo>
                <a:lnTo>
                  <a:pt x="624" y="1680"/>
                </a:lnTo>
                <a:lnTo>
                  <a:pt x="1296" y="1440"/>
                </a:lnTo>
                <a:lnTo>
                  <a:pt x="1344" y="1392"/>
                </a:lnTo>
                <a:lnTo>
                  <a:pt x="1008" y="1200"/>
                </a:lnTo>
                <a:lnTo>
                  <a:pt x="1008" y="1104"/>
                </a:lnTo>
                <a:lnTo>
                  <a:pt x="1440" y="1056"/>
                </a:lnTo>
                <a:lnTo>
                  <a:pt x="2064" y="528"/>
                </a:lnTo>
                <a:lnTo>
                  <a:pt x="2064" y="288"/>
                </a:lnTo>
                <a:lnTo>
                  <a:pt x="2256" y="288"/>
                </a:lnTo>
                <a:lnTo>
                  <a:pt x="2256" y="432"/>
                </a:lnTo>
                <a:lnTo>
                  <a:pt x="5136" y="144"/>
                </a:lnTo>
                <a:lnTo>
                  <a:pt x="5136" y="0"/>
                </a:lnTo>
                <a:lnTo>
                  <a:pt x="5280" y="0"/>
                </a:lnTo>
                <a:lnTo>
                  <a:pt x="5280" y="144"/>
                </a:lnTo>
                <a:lnTo>
                  <a:pt x="5760" y="720"/>
                </a:lnTo>
                <a:lnTo>
                  <a:pt x="5760" y="0"/>
                </a:lnTo>
                <a:lnTo>
                  <a:pt x="0" y="0"/>
                </a:lnTo>
                <a:lnTo>
                  <a:pt x="0" y="2352"/>
                </a:lnTo>
                <a:close/>
              </a:path>
            </a:pathLst>
          </a:custGeom>
          <a:solidFill>
            <a:srgbClr val="3366FF"/>
          </a:solidFill>
          <a:ln w="9525">
            <a:solidFill>
              <a:srgbClr val="00008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8" name="Freeform 15">
            <a:extLst>
              <a:ext uri="{FF2B5EF4-FFF2-40B4-BE49-F238E27FC236}">
                <a16:creationId xmlns:a16="http://schemas.microsoft.com/office/drawing/2014/main" id="{A9E21367-EE7F-B225-4A8B-CCDA1A96C63B}"/>
              </a:ext>
            </a:extLst>
          </p:cNvPr>
          <p:cNvSpPr>
            <a:spLocks/>
          </p:cNvSpPr>
          <p:nvPr/>
        </p:nvSpPr>
        <p:spPr bwMode="auto">
          <a:xfrm>
            <a:off x="76200" y="5410200"/>
            <a:ext cx="4495800" cy="1295400"/>
          </a:xfrm>
          <a:custGeom>
            <a:avLst/>
            <a:gdLst>
              <a:gd name="T0" fmla="*/ 0 w 2832"/>
              <a:gd name="T1" fmla="*/ 241935027 h 816"/>
              <a:gd name="T2" fmla="*/ 0 w 2832"/>
              <a:gd name="T3" fmla="*/ 1935480215 h 816"/>
              <a:gd name="T4" fmla="*/ 2147483647 w 2832"/>
              <a:gd name="T5" fmla="*/ 2056447678 h 816"/>
              <a:gd name="T6" fmla="*/ 2147483647 w 2832"/>
              <a:gd name="T7" fmla="*/ 1814512751 h 816"/>
              <a:gd name="T8" fmla="*/ 2147483647 w 2832"/>
              <a:gd name="T9" fmla="*/ 1693545287 h 816"/>
              <a:gd name="T10" fmla="*/ 2147483647 w 2832"/>
              <a:gd name="T11" fmla="*/ 362902491 h 816"/>
              <a:gd name="T12" fmla="*/ 2147483647 w 2832"/>
              <a:gd name="T13" fmla="*/ 241935027 h 816"/>
              <a:gd name="T14" fmla="*/ 2147483647 w 2832"/>
              <a:gd name="T15" fmla="*/ 0 h 816"/>
              <a:gd name="T16" fmla="*/ 2056447585 w 2832"/>
              <a:gd name="T17" fmla="*/ 0 h 816"/>
              <a:gd name="T18" fmla="*/ 1935480126 w 2832"/>
              <a:gd name="T19" fmla="*/ 241935027 h 816"/>
              <a:gd name="T20" fmla="*/ 0 w 2832"/>
              <a:gd name="T21" fmla="*/ 241935027 h 81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32"/>
              <a:gd name="T34" fmla="*/ 0 h 816"/>
              <a:gd name="T35" fmla="*/ 2832 w 2832"/>
              <a:gd name="T36" fmla="*/ 816 h 81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32" h="816">
                <a:moveTo>
                  <a:pt x="0" y="96"/>
                </a:moveTo>
                <a:lnTo>
                  <a:pt x="0" y="768"/>
                </a:lnTo>
                <a:lnTo>
                  <a:pt x="2640" y="816"/>
                </a:lnTo>
                <a:lnTo>
                  <a:pt x="2640" y="720"/>
                </a:lnTo>
                <a:lnTo>
                  <a:pt x="2832" y="672"/>
                </a:lnTo>
                <a:lnTo>
                  <a:pt x="2784" y="144"/>
                </a:lnTo>
                <a:lnTo>
                  <a:pt x="1872" y="96"/>
                </a:lnTo>
                <a:lnTo>
                  <a:pt x="1776" y="0"/>
                </a:lnTo>
                <a:lnTo>
                  <a:pt x="816" y="0"/>
                </a:lnTo>
                <a:lnTo>
                  <a:pt x="768" y="96"/>
                </a:lnTo>
                <a:lnTo>
                  <a:pt x="0" y="96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42C2FC96-7EB0-577D-DB97-A303F5AF8DE1}"/>
              </a:ext>
            </a:extLst>
          </p:cNvPr>
          <p:cNvSpPr>
            <a:spLocks/>
          </p:cNvSpPr>
          <p:nvPr/>
        </p:nvSpPr>
        <p:spPr bwMode="auto">
          <a:xfrm>
            <a:off x="5410200" y="5562600"/>
            <a:ext cx="3810000" cy="1219200"/>
          </a:xfrm>
          <a:custGeom>
            <a:avLst/>
            <a:gdLst>
              <a:gd name="T0" fmla="*/ 0 w 2400"/>
              <a:gd name="T1" fmla="*/ 1330642474 h 768"/>
              <a:gd name="T2" fmla="*/ 0 w 2400"/>
              <a:gd name="T3" fmla="*/ 1572577397 h 768"/>
              <a:gd name="T4" fmla="*/ 362902452 w 2400"/>
              <a:gd name="T5" fmla="*/ 1814512717 h 768"/>
              <a:gd name="T6" fmla="*/ 1572577257 w 2400"/>
              <a:gd name="T7" fmla="*/ 1935480178 h 768"/>
              <a:gd name="T8" fmla="*/ 2147483647 w 2400"/>
              <a:gd name="T9" fmla="*/ 1693545255 h 768"/>
              <a:gd name="T10" fmla="*/ 2147483647 w 2400"/>
              <a:gd name="T11" fmla="*/ 1693545255 h 768"/>
              <a:gd name="T12" fmla="*/ 2147483647 w 2400"/>
              <a:gd name="T13" fmla="*/ 0 h 768"/>
              <a:gd name="T14" fmla="*/ 2147483647 w 2400"/>
              <a:gd name="T15" fmla="*/ 120967511 h 768"/>
              <a:gd name="T16" fmla="*/ 2147483647 w 2400"/>
              <a:gd name="T17" fmla="*/ 725804968 h 768"/>
              <a:gd name="T18" fmla="*/ 604837452 w 2400"/>
              <a:gd name="T19" fmla="*/ 846772628 h 768"/>
              <a:gd name="T20" fmla="*/ 0 w 2400"/>
              <a:gd name="T21" fmla="*/ 1330642474 h 76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400"/>
              <a:gd name="T34" fmla="*/ 0 h 768"/>
              <a:gd name="T35" fmla="*/ 2400 w 2400"/>
              <a:gd name="T36" fmla="*/ 768 h 76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400" h="768">
                <a:moveTo>
                  <a:pt x="0" y="528"/>
                </a:moveTo>
                <a:lnTo>
                  <a:pt x="0" y="624"/>
                </a:lnTo>
                <a:lnTo>
                  <a:pt x="144" y="720"/>
                </a:lnTo>
                <a:lnTo>
                  <a:pt x="624" y="768"/>
                </a:lnTo>
                <a:lnTo>
                  <a:pt x="1200" y="672"/>
                </a:lnTo>
                <a:lnTo>
                  <a:pt x="2400" y="672"/>
                </a:lnTo>
                <a:lnTo>
                  <a:pt x="2352" y="0"/>
                </a:lnTo>
                <a:lnTo>
                  <a:pt x="960" y="48"/>
                </a:lnTo>
                <a:lnTo>
                  <a:pt x="912" y="288"/>
                </a:lnTo>
                <a:lnTo>
                  <a:pt x="240" y="336"/>
                </a:lnTo>
                <a:lnTo>
                  <a:pt x="0" y="528"/>
                </a:lnTo>
                <a:close/>
              </a:path>
            </a:pathLst>
          </a:custGeom>
          <a:solidFill>
            <a:srgbClr val="FF9900"/>
          </a:solidFill>
          <a:ln w="9525">
            <a:solidFill>
              <a:srgbClr val="FF6600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0" name="Freeform 18">
            <a:extLst>
              <a:ext uri="{FF2B5EF4-FFF2-40B4-BE49-F238E27FC236}">
                <a16:creationId xmlns:a16="http://schemas.microsoft.com/office/drawing/2014/main" id="{756F9E95-404B-6F3B-24E5-B49FE742ACFF}"/>
              </a:ext>
            </a:extLst>
          </p:cNvPr>
          <p:cNvSpPr>
            <a:spLocks/>
          </p:cNvSpPr>
          <p:nvPr/>
        </p:nvSpPr>
        <p:spPr bwMode="auto">
          <a:xfrm>
            <a:off x="0" y="762000"/>
            <a:ext cx="9144000" cy="5715000"/>
          </a:xfrm>
          <a:custGeom>
            <a:avLst/>
            <a:gdLst>
              <a:gd name="T0" fmla="*/ 2147483647 w 5760"/>
              <a:gd name="T1" fmla="*/ 2147483647 h 3600"/>
              <a:gd name="T2" fmla="*/ 2147483647 w 5760"/>
              <a:gd name="T3" fmla="*/ 2147483647 h 3600"/>
              <a:gd name="T4" fmla="*/ 2147483647 w 5760"/>
              <a:gd name="T5" fmla="*/ 2147483647 h 3600"/>
              <a:gd name="T6" fmla="*/ 2147483647 w 5760"/>
              <a:gd name="T7" fmla="*/ 2147483647 h 3600"/>
              <a:gd name="T8" fmla="*/ 2147483647 w 5760"/>
              <a:gd name="T9" fmla="*/ 2147483647 h 3600"/>
              <a:gd name="T10" fmla="*/ 2147483647 w 5760"/>
              <a:gd name="T11" fmla="*/ 2147483647 h 3600"/>
              <a:gd name="T12" fmla="*/ 2147483647 w 5760"/>
              <a:gd name="T13" fmla="*/ 2147483647 h 3600"/>
              <a:gd name="T14" fmla="*/ 2147483647 w 5760"/>
              <a:gd name="T15" fmla="*/ 1935480269 h 3600"/>
              <a:gd name="T16" fmla="*/ 2147483647 w 5760"/>
              <a:gd name="T17" fmla="*/ 362902501 h 3600"/>
              <a:gd name="T18" fmla="*/ 2147483647 w 5760"/>
              <a:gd name="T19" fmla="*/ 0 h 3600"/>
              <a:gd name="T20" fmla="*/ 2147483647 w 5760"/>
              <a:gd name="T21" fmla="*/ 0 h 3600"/>
              <a:gd name="T22" fmla="*/ 2147483647 w 5760"/>
              <a:gd name="T23" fmla="*/ 362902501 h 3600"/>
              <a:gd name="T24" fmla="*/ 2147483647 w 5760"/>
              <a:gd name="T25" fmla="*/ 1088707602 h 3600"/>
              <a:gd name="T26" fmla="*/ 2147483647 w 5760"/>
              <a:gd name="T27" fmla="*/ 725805002 h 3600"/>
              <a:gd name="T28" fmla="*/ 2147483647 w 5760"/>
              <a:gd name="T29" fmla="*/ 725805002 h 3600"/>
              <a:gd name="T30" fmla="*/ 2147483647 w 5760"/>
              <a:gd name="T31" fmla="*/ 1330642536 h 3600"/>
              <a:gd name="T32" fmla="*/ 2147483647 w 5760"/>
              <a:gd name="T33" fmla="*/ 2147483647 h 3600"/>
              <a:gd name="T34" fmla="*/ 2147483647 w 5760"/>
              <a:gd name="T35" fmla="*/ 2147483647 h 3600"/>
              <a:gd name="T36" fmla="*/ 2147483647 w 5760"/>
              <a:gd name="T37" fmla="*/ 2147483647 h 3600"/>
              <a:gd name="T38" fmla="*/ 2147483647 w 5760"/>
              <a:gd name="T39" fmla="*/ 2147483647 h 3600"/>
              <a:gd name="T40" fmla="*/ 2147483647 w 5760"/>
              <a:gd name="T41" fmla="*/ 2147483647 h 3600"/>
              <a:gd name="T42" fmla="*/ 1693545219 w 5760"/>
              <a:gd name="T43" fmla="*/ 2147483647 h 3600"/>
              <a:gd name="T44" fmla="*/ 2147483647 w 5760"/>
              <a:gd name="T45" fmla="*/ 2147483647 h 3600"/>
              <a:gd name="T46" fmla="*/ 2147483647 w 5760"/>
              <a:gd name="T47" fmla="*/ 2147483647 h 3600"/>
              <a:gd name="T48" fmla="*/ 0 w 5760"/>
              <a:gd name="T49" fmla="*/ 2147483647 h 3600"/>
              <a:gd name="T50" fmla="*/ 0 w 5760"/>
              <a:gd name="T51" fmla="*/ 2147483647 h 3600"/>
              <a:gd name="T52" fmla="*/ 2056447596 w 5760"/>
              <a:gd name="T53" fmla="*/ 2147483647 h 3600"/>
              <a:gd name="T54" fmla="*/ 2147483647 w 5760"/>
              <a:gd name="T55" fmla="*/ 2147483647 h 3600"/>
              <a:gd name="T56" fmla="*/ 2147483647 w 5760"/>
              <a:gd name="T57" fmla="*/ 2147483647 h 3600"/>
              <a:gd name="T58" fmla="*/ 2147483647 w 5760"/>
              <a:gd name="T59" fmla="*/ 2147483647 h 3600"/>
              <a:gd name="T60" fmla="*/ 2147483647 w 5760"/>
              <a:gd name="T61" fmla="*/ 2147483647 h 3600"/>
              <a:gd name="T62" fmla="*/ 2147483647 w 5760"/>
              <a:gd name="T63" fmla="*/ 2147483647 h 360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5760"/>
              <a:gd name="T97" fmla="*/ 0 h 3600"/>
              <a:gd name="T98" fmla="*/ 5760 w 5760"/>
              <a:gd name="T99" fmla="*/ 3600 h 3600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5760" h="3600">
                <a:moveTo>
                  <a:pt x="2880" y="3600"/>
                </a:moveTo>
                <a:lnTo>
                  <a:pt x="3360" y="3600"/>
                </a:lnTo>
                <a:lnTo>
                  <a:pt x="3600" y="3360"/>
                </a:lnTo>
                <a:lnTo>
                  <a:pt x="4320" y="3312"/>
                </a:lnTo>
                <a:lnTo>
                  <a:pt x="4368" y="3072"/>
                </a:lnTo>
                <a:lnTo>
                  <a:pt x="5760" y="3024"/>
                </a:lnTo>
                <a:lnTo>
                  <a:pt x="5760" y="2016"/>
                </a:lnTo>
                <a:lnTo>
                  <a:pt x="5760" y="768"/>
                </a:lnTo>
                <a:lnTo>
                  <a:pt x="5280" y="144"/>
                </a:lnTo>
                <a:lnTo>
                  <a:pt x="5280" y="0"/>
                </a:lnTo>
                <a:lnTo>
                  <a:pt x="5136" y="0"/>
                </a:lnTo>
                <a:lnTo>
                  <a:pt x="5184" y="144"/>
                </a:lnTo>
                <a:lnTo>
                  <a:pt x="2256" y="432"/>
                </a:lnTo>
                <a:lnTo>
                  <a:pt x="2256" y="288"/>
                </a:lnTo>
                <a:lnTo>
                  <a:pt x="2064" y="288"/>
                </a:lnTo>
                <a:lnTo>
                  <a:pt x="2064" y="528"/>
                </a:lnTo>
                <a:lnTo>
                  <a:pt x="1440" y="1056"/>
                </a:lnTo>
                <a:lnTo>
                  <a:pt x="1008" y="1104"/>
                </a:lnTo>
                <a:lnTo>
                  <a:pt x="1008" y="1200"/>
                </a:lnTo>
                <a:lnTo>
                  <a:pt x="1344" y="1392"/>
                </a:lnTo>
                <a:lnTo>
                  <a:pt x="1296" y="1440"/>
                </a:lnTo>
                <a:lnTo>
                  <a:pt x="672" y="1680"/>
                </a:lnTo>
                <a:lnTo>
                  <a:pt x="960" y="1824"/>
                </a:lnTo>
                <a:lnTo>
                  <a:pt x="1008" y="2256"/>
                </a:lnTo>
                <a:lnTo>
                  <a:pt x="0" y="2352"/>
                </a:lnTo>
                <a:lnTo>
                  <a:pt x="0" y="3024"/>
                </a:lnTo>
                <a:lnTo>
                  <a:pt x="816" y="3024"/>
                </a:lnTo>
                <a:lnTo>
                  <a:pt x="864" y="2928"/>
                </a:lnTo>
                <a:lnTo>
                  <a:pt x="1872" y="2928"/>
                </a:lnTo>
                <a:lnTo>
                  <a:pt x="1920" y="3024"/>
                </a:lnTo>
                <a:lnTo>
                  <a:pt x="2832" y="3072"/>
                </a:lnTo>
                <a:lnTo>
                  <a:pt x="2880" y="3600"/>
                </a:lnTo>
                <a:close/>
              </a:path>
            </a:pathLst>
          </a:custGeom>
          <a:solidFill>
            <a:srgbClr val="9933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9ADE3AD8-9FC0-4846-AE98-E683A62F9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47800"/>
            <a:ext cx="11430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Небо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0E9F5253-A2C7-09CF-B532-93846A6AB7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015038"/>
            <a:ext cx="2209800" cy="461962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Автомобиль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3" name="Text Box 6">
            <a:extLst>
              <a:ext uri="{FF2B5EF4-FFF2-40B4-BE49-F238E27FC236}">
                <a16:creationId xmlns:a16="http://schemas.microsoft.com/office/drawing/2014/main" id="{D0F9A3E1-70DB-207E-9AB6-A226E0716A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6019800"/>
            <a:ext cx="22098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Автомобиль</a:t>
            </a:r>
            <a:endParaRPr lang="en-US">
              <a:solidFill>
                <a:srgbClr val="FFFF00"/>
              </a:solidFill>
            </a:endParaRPr>
          </a:p>
        </p:txBody>
      </p:sp>
      <p:sp>
        <p:nvSpPr>
          <p:cNvPr id="14" name="Text Box 6">
            <a:extLst>
              <a:ext uri="{FF2B5EF4-FFF2-40B4-BE49-F238E27FC236}">
                <a16:creationId xmlns:a16="http://schemas.microsoft.com/office/drawing/2014/main" id="{0B0C03F3-8DDD-B1F3-2B0A-54C927CE3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733800"/>
            <a:ext cx="2209800" cy="461963"/>
          </a:xfrm>
          <a:prstGeom prst="rect">
            <a:avLst/>
          </a:prstGeom>
          <a:solidFill>
            <a:srgbClr val="000080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>
                <a:solidFill>
                  <a:srgbClr val="FFFF00"/>
                </a:solidFill>
              </a:rPr>
              <a:t>Строения</a:t>
            </a:r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25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38A9B97C-D323-0C42-6992-C172838CC3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924800" cy="609600"/>
          </a:xfrm>
        </p:spPr>
        <p:txBody>
          <a:bodyPr>
            <a:normAutofit fontScale="90000"/>
          </a:bodyPr>
          <a:lstStyle/>
          <a:p>
            <a:r>
              <a:rPr lang="ru-RU" dirty="0"/>
              <a:t>Линейные цветовые модели</a:t>
            </a:r>
            <a:r>
              <a:rPr lang="en-US" dirty="0"/>
              <a:t>: RGB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C4D163A-F25D-6285-0387-7CBFAEA5D6C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43000"/>
            <a:ext cx="8153400" cy="893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Основные цвета – монохроматические (в мониторе им соответствует три вида фосфоров</a:t>
            </a:r>
            <a:r>
              <a:rPr lang="en-US" dirty="0"/>
              <a:t>)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CC59FC32-6A5E-2211-7EE9-A01404E6C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554" y="2036064"/>
            <a:ext cx="5100891" cy="46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848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1AB0C156-BDF7-2D97-EC01-572825E96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934200" cy="609600"/>
          </a:xfrm>
        </p:spPr>
        <p:txBody>
          <a:bodyPr>
            <a:normAutofit fontScale="90000"/>
          </a:bodyPr>
          <a:lstStyle/>
          <a:p>
            <a:r>
              <a:rPr lang="ru-RU"/>
              <a:t>Модель </a:t>
            </a:r>
            <a:r>
              <a:rPr lang="en-US"/>
              <a:t>HSV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0D4E1E6-8F2F-A22F-74E6-B468D5EB75B9}"/>
              </a:ext>
            </a:extLst>
          </p:cNvPr>
          <p:cNvSpPr txBox="1">
            <a:spLocks noChangeArrowheads="1"/>
          </p:cNvSpPr>
          <p:nvPr/>
        </p:nvSpPr>
        <p:spPr>
          <a:xfrm>
            <a:off x="685800" y="4800600"/>
            <a:ext cx="7772400" cy="190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ru-RU" dirty="0"/>
              <a:t>Координаты выбраны с учетом человеческого восприятия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Hue</a:t>
            </a:r>
            <a:r>
              <a:rPr lang="ru-RU" dirty="0"/>
              <a:t> (Тон)</a:t>
            </a:r>
            <a:r>
              <a:rPr lang="en-US" dirty="0"/>
              <a:t>, Saturation</a:t>
            </a:r>
            <a:r>
              <a:rPr lang="ru-RU" dirty="0"/>
              <a:t>(Насыщенность)</a:t>
            </a:r>
            <a:r>
              <a:rPr lang="en-US" dirty="0"/>
              <a:t>, Value (Intensity)</a:t>
            </a:r>
            <a:r>
              <a:rPr lang="ru-RU" dirty="0"/>
              <a:t> (Интенсивность)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52BBF42-FEC9-58E8-3151-47B73F58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066800"/>
            <a:ext cx="22415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C2805FA-A8A1-BAA2-57DC-814EC88E8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635125"/>
            <a:ext cx="27686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DD1F5282-CFF8-2B30-2054-EE031A2D7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1800" y="1514475"/>
            <a:ext cx="3124200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410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6">
            <a:extLst>
              <a:ext uri="{FF2B5EF4-FFF2-40B4-BE49-F238E27FC236}">
                <a16:creationId xmlns:a16="http://schemas.microsoft.com/office/drawing/2014/main" id="{4157BE92-7DFC-FE6A-D829-BA6594C27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dirty="0"/>
              <a:t>Обработка изображений</a:t>
            </a:r>
          </a:p>
        </p:txBody>
      </p:sp>
      <p:sp>
        <p:nvSpPr>
          <p:cNvPr id="3" name="Rectangle 1027">
            <a:extLst>
              <a:ext uri="{FF2B5EF4-FFF2-40B4-BE49-F238E27FC236}">
                <a16:creationId xmlns:a16="http://schemas.microsoft.com/office/drawing/2014/main" id="{3D1D3521-A239-B627-DEEA-47916DFF4D35}"/>
              </a:ext>
            </a:extLst>
          </p:cNvPr>
          <p:cNvSpPr txBox="1">
            <a:spLocks noChangeArrowheads="1"/>
          </p:cNvSpPr>
          <p:nvPr/>
        </p:nvSpPr>
        <p:spPr>
          <a:xfrm>
            <a:off x="560832" y="1566672"/>
            <a:ext cx="7772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/>
              <a:t>Семейство методов и задач, где входной и выходной информацией являются изображения. </a:t>
            </a:r>
            <a:endParaRPr lang="en-US"/>
          </a:p>
          <a:p>
            <a:endParaRPr lang="en-US"/>
          </a:p>
          <a:p>
            <a:r>
              <a:rPr lang="ru-RU"/>
              <a:t>Примеры :</a:t>
            </a:r>
          </a:p>
          <a:p>
            <a:pPr lvl="1"/>
            <a:r>
              <a:rPr lang="ru-RU" sz="1800"/>
              <a:t>Устранение шума в изображениях</a:t>
            </a:r>
          </a:p>
          <a:p>
            <a:pPr lvl="1"/>
            <a:r>
              <a:rPr lang="ru-RU" sz="1800"/>
              <a:t>Улучшение качества изображения </a:t>
            </a:r>
          </a:p>
          <a:p>
            <a:pPr lvl="1"/>
            <a:r>
              <a:rPr lang="ru-RU" sz="1800"/>
              <a:t>Усиления полезной и подавления нежелательной (в контексте конкретной задачи) информации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54209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BD3F316A-26C4-3AFD-35AF-80590F2BC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6858000" cy="609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/>
              <a:t>Что такое гистограмма? 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3FB5A451-E40B-1C63-F9E6-6588B2353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80772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Гистограмма – это график распределения яркостей на изображении. На горизонтальной оси - шкала яркостей тонов от белого до черного, на вертикальной оси - число пикселей заданной яркости.</a:t>
            </a:r>
          </a:p>
          <a:p>
            <a:endParaRPr lang="ru-RU" dirty="0"/>
          </a:p>
        </p:txBody>
      </p:sp>
      <p:pic>
        <p:nvPicPr>
          <p:cNvPr id="4" name="Picture 4" descr="D:\Works\dmoroz\Projects\Science\Lecture\dark_photo.jpg">
            <a:extLst>
              <a:ext uri="{FF2B5EF4-FFF2-40B4-BE49-F238E27FC236}">
                <a16:creationId xmlns:a16="http://schemas.microsoft.com/office/drawing/2014/main" id="{B81B9833-53C0-B8D6-CB0B-52435F181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124200"/>
            <a:ext cx="17526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D:\Works\dmoroz\Projects\Science\Lecture\dark_hist.gif">
            <a:extLst>
              <a:ext uri="{FF2B5EF4-FFF2-40B4-BE49-F238E27FC236}">
                <a16:creationId xmlns:a16="http://schemas.microsoft.com/office/drawing/2014/main" id="{F9ED145D-82E9-8992-2834-404EB846C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124200"/>
            <a:ext cx="27432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3AF2243B-F213-EC39-E9B5-AC1D7CC73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267200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0</a:t>
            </a:r>
            <a:endParaRPr lang="en-US" sz="1600"/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EEAD47C3-8D10-F72A-F828-A596C5D76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2613" y="4295775"/>
            <a:ext cx="517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/>
              <a:t>255</a:t>
            </a:r>
            <a:endParaRPr lang="en-US" sz="1600"/>
          </a:p>
        </p:txBody>
      </p:sp>
      <p:pic>
        <p:nvPicPr>
          <p:cNvPr id="8" name="Picture 8" descr="D:\Works\dmoroz\Projects\Science\Lecture\dim_hist.gif">
            <a:extLst>
              <a:ext uri="{FF2B5EF4-FFF2-40B4-BE49-F238E27FC236}">
                <a16:creationId xmlns:a16="http://schemas.microsoft.com/office/drawing/2014/main" id="{2BA2B559-F4B1-E38D-8C62-728A69AC7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4724400"/>
            <a:ext cx="2743200" cy="115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9">
            <a:extLst>
              <a:ext uri="{FF2B5EF4-FFF2-40B4-BE49-F238E27FC236}">
                <a16:creationId xmlns:a16="http://schemas.microsoft.com/office/drawing/2014/main" id="{8F01E0C4-2857-E990-A357-BDD8F1F78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4988" y="5932488"/>
            <a:ext cx="3810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600"/>
              <a:t>0</a:t>
            </a:r>
            <a:endParaRPr lang="en-US" sz="1600"/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F4B8C864-F37F-B4D1-D686-523CA5D80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6113" y="5942013"/>
            <a:ext cx="5175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1600"/>
              <a:t>255</a:t>
            </a:r>
            <a:endParaRPr lang="en-US" sz="1600"/>
          </a:p>
        </p:txBody>
      </p:sp>
      <p:pic>
        <p:nvPicPr>
          <p:cNvPr id="11" name="Picture 11" descr="D:\Works\dmoroz\Projects\Science\Lecture\dim_photo.jpg">
            <a:extLst>
              <a:ext uri="{FF2B5EF4-FFF2-40B4-BE49-F238E27FC236}">
                <a16:creationId xmlns:a16="http://schemas.microsoft.com/office/drawing/2014/main" id="{82FF698C-EC49-9BAD-4EE0-8FCE9A94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200" y="4648200"/>
            <a:ext cx="1752600" cy="140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Line 12">
            <a:extLst>
              <a:ext uri="{FF2B5EF4-FFF2-40B4-BE49-F238E27FC236}">
                <a16:creationId xmlns:a16="http://schemas.microsoft.com/office/drawing/2014/main" id="{99BD1C56-FE15-4B5D-B4BE-4055A188AB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53340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  <p:sp>
        <p:nvSpPr>
          <p:cNvPr id="13" name="Line 13">
            <a:extLst>
              <a:ext uri="{FF2B5EF4-FFF2-40B4-BE49-F238E27FC236}">
                <a16:creationId xmlns:a16="http://schemas.microsoft.com/office/drawing/2014/main" id="{C0D1F83A-B566-1541-25E0-5FE59D56DF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7338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wrap="none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86986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 G_{\sigma} =  \frac{1}{2 \pi \sigma^{2}} e^{-\frac{(x^{2} + y^{2})}{2 \sigma^{2}}} 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(none)"/>
  <p:tag name="BOXWIDTH" val="348"/>
  <p:tag name="BOXHEIGHT" val="296"/>
  <p:tag name="BOXFONT" val="10"/>
  <p:tag name="BOXWRAP" val="False"/>
  <p:tag name="WORKAROUNDTRANSPARENCYBUG" val="False"/>
  <p:tag name="BITMAPFORMAT" val="bmpmono"/>
  <p:tag name="DEBUGINTERACTIVE" val="True"/>
  <p:tag name="ORIGWIDTH" val="194.875"/>
  <p:tag name="PICTUREFILESIZE" val="216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79.7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\frac{\partial f}{\partial x},0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 = \tan^{-1} \left(\frac{\partial f}{\partial y}/\frac{\partial f}{\partial x}\right)$&#10;\end{document}&#10;"/>
  <p:tag name="EXTERNALNAME" val="Edittex"/>
  <p:tag name="BLEND" val="False"/>
  <p:tag name="TRANSPARENT" val="False"/>
  <p:tag name="BITMAPFORMAT" val="bmpmono"/>
  <p:tag name="DEBUGINTERACTIVE" val="True"/>
  <p:tag name="ORIGWIDTH" val="659.7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|\nabla f\| = \sqrt{{(\frac{\partial f}{\partial x})}^2 + {(\frac{\partial f}{\partial y})}^2}$&#10;\end{document}&#10;"/>
  <p:tag name="EXTERNALNAME" val="Edittex"/>
  <p:tag name="BLEND" val="False"/>
  <p:tag name="TRANSPARENT" val="False"/>
  <p:tag name="BITMAPFORMAT" val="bmpmono"/>
  <p:tag name="DEBUGINTERACTIVE" val="True"/>
  <p:tag name="ORIGWIDTH" val="87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theta$&#10;\end{document}&#10;"/>
  <p:tag name="EXTERNALNAME" val="Edittex"/>
  <p:tag name="BLEND" val="False"/>
  <p:tag name="TRANSPARENT" val="True"/>
  <p:tag name="BITMAPFORMAT" val="bmpmono"/>
  <p:tag name="DEBUGINTERACTIVE" val="True"/>
  <p:tag name="ORIGWIDTH" val="33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nabla f = \left[0,\frac{\partial f}{\partial y}\right]$&#10;\end{document}&#10;"/>
  <p:tag name="EXTERNALNAME" val="Edittex"/>
  <p:tag name="BLEND" val="False"/>
  <p:tag name="TRANSPARENT" val="False"/>
  <p:tag name="BITMAPFORMAT" val="bmpmono"/>
  <p:tag name="DEBUGINTERACTIVE" val="True"/>
  <p:tag name="ORIGWIDTH" val="441.875"/>
</p:tagLst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113</TotalTime>
  <Words>1177</Words>
  <Application>Microsoft Office PowerPoint</Application>
  <PresentationFormat>Экран (4:3)</PresentationFormat>
  <Paragraphs>268</Paragraphs>
  <Slides>48</Slides>
  <Notes>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Tahoma</vt:lpstr>
      <vt:lpstr>Times</vt:lpstr>
      <vt:lpstr>Times New Roman</vt:lpstr>
      <vt:lpstr>Wingdings</vt:lpstr>
      <vt:lpstr>Тема Office</vt:lpstr>
      <vt:lpstr>Equation</vt:lpstr>
      <vt:lpstr>Bitmap Image</vt:lpstr>
      <vt:lpstr>Формула</vt:lpstr>
      <vt:lpstr>Компьютерное зрение</vt:lpstr>
      <vt:lpstr>Задача компьютерного зрения</vt:lpstr>
      <vt:lpstr>Презентация PowerPoint</vt:lpstr>
      <vt:lpstr>Презентация PowerPoint</vt:lpstr>
      <vt:lpstr>Презентация PowerPoint</vt:lpstr>
      <vt:lpstr>Линейные цветовые модели: RGB</vt:lpstr>
      <vt:lpstr>Модель HSV</vt:lpstr>
      <vt:lpstr>Обработка изображений</vt:lpstr>
      <vt:lpstr>Что такое гистограмма? </vt:lpstr>
      <vt:lpstr>Изменение контраста изображения </vt:lpstr>
      <vt:lpstr>Линейная коррекция</vt:lpstr>
      <vt:lpstr>Линейная коррекция</vt:lpstr>
      <vt:lpstr>Линейная коррекция</vt:lpstr>
      <vt:lpstr>Линейная коррекция</vt:lpstr>
      <vt:lpstr>Нелинейная коррекция</vt:lpstr>
      <vt:lpstr>Цветовая коррекция</vt:lpstr>
      <vt:lpstr>Цветовая коррекция изображений</vt:lpstr>
      <vt:lpstr>Свёртка</vt:lpstr>
      <vt:lpstr>Усреднение</vt:lpstr>
      <vt:lpstr>Определение свертки</vt:lpstr>
      <vt:lpstr>Детали реализации</vt:lpstr>
      <vt:lpstr>Простейшие фильтры</vt:lpstr>
      <vt:lpstr>Простейшие фильтры</vt:lpstr>
      <vt:lpstr>Примеры зависимости от ядра</vt:lpstr>
      <vt:lpstr>Примеры зависимости от ядра</vt:lpstr>
      <vt:lpstr>Ядро фильтра Гаусса</vt:lpstr>
      <vt:lpstr>Сглаживание фильтром Гаусса</vt:lpstr>
      <vt:lpstr>Презентация PowerPoint</vt:lpstr>
      <vt:lpstr>Сопоставление шаблонов</vt:lpstr>
      <vt:lpstr>Ограничения и проблемы</vt:lpstr>
      <vt:lpstr>Поиск краев</vt:lpstr>
      <vt:lpstr>Описание «края»</vt:lpstr>
      <vt:lpstr>Градиент изображения</vt:lpstr>
      <vt:lpstr>Вычисление градиента</vt:lpstr>
      <vt:lpstr>Примеры карты силы краев</vt:lpstr>
      <vt:lpstr>Выделение краев</vt:lpstr>
      <vt:lpstr>Разработка детектора краев</vt:lpstr>
      <vt:lpstr>Детектор Canny</vt:lpstr>
      <vt:lpstr>Пример</vt:lpstr>
      <vt:lpstr>Пример</vt:lpstr>
      <vt:lpstr>Пример</vt:lpstr>
      <vt:lpstr>Пример</vt:lpstr>
      <vt:lpstr>Резюме сопоставления шаблонов</vt:lpstr>
      <vt:lpstr>Бинаризация изображений</vt:lpstr>
      <vt:lpstr>Пороговая фильтрация</vt:lpstr>
      <vt:lpstr>Пороговая фильтрация</vt:lpstr>
      <vt:lpstr>Адаптивная бинаризация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Компьютерное зрение</dc:title>
  <dc:creator>Максим Ляшов</dc:creator>
  <cp:lastModifiedBy>Максим Ляшов</cp:lastModifiedBy>
  <cp:revision>11</cp:revision>
  <dcterms:created xsi:type="dcterms:W3CDTF">2023-11-06T09:22:40Z</dcterms:created>
  <dcterms:modified xsi:type="dcterms:W3CDTF">2023-11-06T11:15:50Z</dcterms:modified>
</cp:coreProperties>
</file>